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6" r:id="rId4"/>
    <p:sldId id="305" r:id="rId6"/>
    <p:sldId id="283" r:id="rId7"/>
    <p:sldId id="349" r:id="rId8"/>
    <p:sldId id="352" r:id="rId9"/>
    <p:sldId id="389" r:id="rId10"/>
    <p:sldId id="390" r:id="rId11"/>
    <p:sldId id="391" r:id="rId12"/>
    <p:sldId id="392" r:id="rId13"/>
    <p:sldId id="393" r:id="rId14"/>
    <p:sldId id="397" r:id="rId15"/>
    <p:sldId id="394" r:id="rId16"/>
    <p:sldId id="395" r:id="rId17"/>
    <p:sldId id="260" r:id="rId18"/>
    <p:sldId id="382" r:id="rId19"/>
    <p:sldId id="276" r:id="rId20"/>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正文" id="{030006d3-fd8e-4da2-ac64-47fd9fad58c4}">
          <p14:sldIdLst>
            <p14:sldId id="256"/>
            <p14:sldId id="305"/>
            <p14:sldId id="283"/>
            <p14:sldId id="349"/>
            <p14:sldId id="352"/>
            <p14:sldId id="389"/>
            <p14:sldId id="390"/>
            <p14:sldId id="391"/>
            <p14:sldId id="392"/>
            <p14:sldId id="393"/>
            <p14:sldId id="397"/>
            <p14:sldId id="394"/>
            <p14:sldId id="395"/>
            <p14:sldId id="260"/>
            <p14:sldId id="382"/>
            <p14:sldId id="27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3" clrIdx="0"/>
  <p:cmAuthor id="2" name="jiyuzhi" initials="j"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5" Type="http://schemas.openxmlformats.org/officeDocument/2006/relationships/tags" Target="tags/tag8.xml"/><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3-06-03T04:45:51.433"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23-06-03T04:45:51.433" idx="1">
    <p:pos x="10" y="10"/>
    <p:text/>
  </p:cm>
</p:cmLst>
</file>

<file path=ppt/comments/comment3.xml><?xml version="1.0" encoding="utf-8"?>
<p:cmLst xmlns:a="http://schemas.openxmlformats.org/drawingml/2006/main" xmlns:r="http://schemas.openxmlformats.org/officeDocument/2006/relationships" xmlns:p="http://schemas.openxmlformats.org/presentationml/2006/main">
  <p:cm authorId="2" dt="2023-06-03T04:45:51.433" idx="1">
    <p:pos x="10" y="10"/>
    <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23-06-03T04:45:51.433" idx="1">
    <p:pos x="10" y="10"/>
    <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23-06-03T04:45:51.433" idx="1">
    <p:pos x="10" y="10"/>
    <p:text/>
  </p:cm>
</p:cmLst>
</file>

<file path=ppt/comments/comment6.xml><?xml version="1.0" encoding="utf-8"?>
<p:cmLst xmlns:a="http://schemas.openxmlformats.org/drawingml/2006/main" xmlns:r="http://schemas.openxmlformats.org/officeDocument/2006/relationships" xmlns:p="http://schemas.openxmlformats.org/presentationml/2006/main">
  <p:cm authorId="2" dt="2023-06-03T04:45:51.433" idx="1">
    <p:pos x="10" y="10"/>
    <p:text/>
  </p:cm>
</p:cmLst>
</file>

<file path=ppt/comments/comment7.xml><?xml version="1.0" encoding="utf-8"?>
<p:cmLst xmlns:a="http://schemas.openxmlformats.org/drawingml/2006/main" xmlns:r="http://schemas.openxmlformats.org/officeDocument/2006/relationships" xmlns:p="http://schemas.openxmlformats.org/presentationml/2006/main">
  <p:cm authorId="2" dt="2023-06-03T04:45:51.433" idx="1">
    <p:pos x="10" y="10"/>
    <p:text/>
  </p:cm>
</p:cmLst>
</file>

<file path=ppt/comments/comment8.xml><?xml version="1.0" encoding="utf-8"?>
<p:cmLst xmlns:a="http://schemas.openxmlformats.org/drawingml/2006/main" xmlns:r="http://schemas.openxmlformats.org/officeDocument/2006/relationships" xmlns:p="http://schemas.openxmlformats.org/presentationml/2006/main">
  <p:cm authorId="2" dt="2023-06-03T04:45:51.433" idx="1">
    <p:pos x="10" y="10"/>
    <p:text/>
  </p:cm>
</p:cmLst>
</file>

<file path=ppt/comments/comment9.xml><?xml version="1.0" encoding="utf-8"?>
<p:cmLst xmlns:a="http://schemas.openxmlformats.org/drawingml/2006/main" xmlns:r="http://schemas.openxmlformats.org/officeDocument/2006/relationships" xmlns:p="http://schemas.openxmlformats.org/presentationml/2006/main">
  <p:cm authorId="2" dt="2023-06-03T04:45:51.433" idx="1">
    <p:pos x="10" y="10"/>
    <p:text/>
  </p:cm>
</p:cmLst>
</file>

<file path=ppt/diagrams/_rels/data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3" qsCatId="simple" csTypeId="urn:microsoft.com/office/officeart/2005/8/colors/colorful5" csCatId="accent1" phldr="0"/>
      <dgm:spPr/>
    </dgm:pt>
    <dgm:pt modelId="{3F25DA44-7F3E-4C17-A40B-7F663FDBEA65}">
      <dgm:prSet phldrT="[文本]" phldr="0" custT="0"/>
      <dgm:spPr/>
      <dgm:t>
        <a:bodyPr vert="horz" wrap="square"/>
        <a:p>
          <a:pPr>
            <a:lnSpc>
              <a:spcPct val="100000"/>
            </a:lnSpc>
            <a:spcBef>
              <a:spcPct val="0"/>
            </a:spcBef>
            <a:spcAft>
              <a:spcPct val="35000"/>
            </a:spcAft>
          </a:pPr>
          <a:r>
            <a:rPr lang="zh-CN" altLang="en-US">
              <a:latin typeface="标小智龙珠体" panose="02020500000000000000" charset="-122"/>
              <a:ea typeface="标小智龙珠体" panose="02020500000000000000" charset="-122"/>
            </a:rPr>
            <a:t>光线传感器采集数据</a:t>
          </a:r>
          <a:r>
            <a:rPr lang="zh-CN" altLang="en-US">
              <a:latin typeface="标小智龙珠体" panose="02020500000000000000" charset="-122"/>
              <a:ea typeface="标小智龙珠体" panose="02020500000000000000" charset="-122"/>
            </a:rPr>
            <a:t/>
          </a:r>
          <a:endParaRPr lang="zh-CN" altLang="en-US">
            <a:latin typeface="标小智龙珠体" panose="02020500000000000000" charset="-122"/>
            <a:ea typeface="标小智龙珠体" panose="02020500000000000000" charset="-122"/>
          </a:endParaRPr>
        </a:p>
      </dgm:t>
    </dgm:pt>
    <dgm:pt modelId="{EE9066D1-3403-4469-8E8C-0D40A82430F2}" cxnId="{BB153A18-03F8-4521-9EEF-BC5B41F4FEE9}" type="parTrans">
      <dgm:prSet/>
      <dgm:spPr/>
    </dgm:pt>
    <dgm:pt modelId="{8EC5AF5E-9C9F-410A-A755-A3EA5186F948}" cxnId="{BB153A18-03F8-4521-9EEF-BC5B41F4FEE9}" type="sibTrans">
      <dgm:prSet/>
      <dgm:spPr/>
      <dgm:t>
        <a:bodyPr/>
        <a:p>
          <a:endParaRPr lang="zh-CN" altLang="en-US"/>
        </a:p>
      </dgm:t>
    </dgm:pt>
    <dgm:pt modelId="{2E2F4D3A-969C-4DB2-9FA9-5C4A40369351}">
      <dgm:prSet phldrT="[文本]" phldr="0" custT="0"/>
      <dgm:spPr/>
      <dgm:t>
        <a:bodyPr vert="horz" wrap="square"/>
        <a:p>
          <a:pPr>
            <a:lnSpc>
              <a:spcPct val="100000"/>
            </a:lnSpc>
            <a:spcBef>
              <a:spcPct val="0"/>
            </a:spcBef>
            <a:spcAft>
              <a:spcPct val="35000"/>
            </a:spcAft>
          </a:pPr>
          <a:r>
            <a:rPr lang="zh-CN" altLang="en-US">
              <a:latin typeface="标小智龙珠体" panose="02020500000000000000" charset="-122"/>
              <a:ea typeface="标小智龙珠体" panose="02020500000000000000" charset="-122"/>
            </a:rPr>
            <a:t>开发板分析数据</a:t>
          </a:r>
          <a:r>
            <a:rPr lang="zh-CN" altLang="en-US">
              <a:latin typeface="标小智龙珠体" panose="02020500000000000000" charset="-122"/>
              <a:ea typeface="标小智龙珠体" panose="02020500000000000000" charset="-122"/>
            </a:rPr>
            <a:t/>
          </a:r>
          <a:endParaRPr lang="zh-CN" altLang="en-US">
            <a:latin typeface="标小智龙珠体" panose="02020500000000000000" charset="-122"/>
            <a:ea typeface="标小智龙珠体" panose="02020500000000000000" charset="-122"/>
          </a:endParaRPr>
        </a:p>
      </dgm:t>
    </dgm:pt>
    <dgm:pt modelId="{1E934BFE-4D40-486C-8784-F698A10C4CF5}" cxnId="{D87B7CF7-EE21-4F61-9DD7-5A8DB557BF81}" type="parTrans">
      <dgm:prSet/>
      <dgm:spPr/>
    </dgm:pt>
    <dgm:pt modelId="{EC1AFF77-9232-4EEB-95CB-85CEAB3B1FC0}" cxnId="{D87B7CF7-EE21-4F61-9DD7-5A8DB557BF81}" type="sibTrans">
      <dgm:prSet/>
      <dgm:spPr/>
      <dgm:t>
        <a:bodyPr/>
        <a:p>
          <a:endParaRPr lang="zh-CN" altLang="en-US"/>
        </a:p>
      </dgm:t>
    </dgm:pt>
    <dgm:pt modelId="{37B86CFA-59B5-46FA-8A6B-9FB187CE14DF}">
      <dgm:prSet phldrT="[文本]" phldr="0" custT="0"/>
      <dgm:spPr/>
      <dgm:t>
        <a:bodyPr vert="horz" wrap="square"/>
        <a:p>
          <a:pPr>
            <a:lnSpc>
              <a:spcPct val="100000"/>
            </a:lnSpc>
            <a:spcBef>
              <a:spcPct val="0"/>
            </a:spcBef>
            <a:spcAft>
              <a:spcPct val="35000"/>
            </a:spcAft>
          </a:pPr>
          <a:r>
            <a:rPr lang="zh-CN" altLang="en-US">
              <a:latin typeface="标小智龙珠体" panose="02020500000000000000" charset="-122"/>
              <a:ea typeface="标小智龙珠体" panose="02020500000000000000" charset="-122"/>
            </a:rPr>
            <a:t>水泵按程序算法工作</a:t>
          </a:r>
          <a:r>
            <a:rPr lang="zh-CN" altLang="en-US">
              <a:latin typeface="标小智龙珠体" panose="02020500000000000000" charset="-122"/>
              <a:ea typeface="标小智龙珠体" panose="02020500000000000000" charset="-122"/>
            </a:rPr>
            <a:t/>
          </a:r>
          <a:endParaRPr lang="zh-CN" altLang="en-US">
            <a:latin typeface="标小智龙珠体" panose="02020500000000000000" charset="-122"/>
            <a:ea typeface="标小智龙珠体" panose="02020500000000000000" charset="-122"/>
          </a:endParaRPr>
        </a:p>
      </dgm:t>
    </dgm:pt>
    <dgm:pt modelId="{9DABF4F3-A9E6-40B1-A863-AC9409CC14BB}" cxnId="{5304B09E-0BFE-412D-BCF3-04A4C6FCE9FA}" type="parTrans">
      <dgm:prSet/>
      <dgm:spPr/>
    </dgm:pt>
    <dgm:pt modelId="{18EFF3C3-47F9-402B-A3F3-E9310EA281B4}" cxnId="{5304B09E-0BFE-412D-BCF3-04A4C6FCE9FA}" type="sibTrans">
      <dgm:prSet/>
      <dgm:spPr/>
    </dgm:pt>
    <dgm:pt modelId="{991475C8-2D2A-4C7E-9420-D234866368F3}">
      <dgm:prSet phldr="0" custT="0"/>
      <dgm:spPr/>
      <dgm:t>
        <a:bodyPr vert="horz" wrap="square"/>
        <a:p>
          <a:pPr>
            <a:lnSpc>
              <a:spcPct val="100000"/>
            </a:lnSpc>
            <a:spcBef>
              <a:spcPct val="0"/>
            </a:spcBef>
            <a:spcAft>
              <a:spcPct val="35000"/>
            </a:spcAft>
          </a:pPr>
          <a:r>
            <a:rPr lang="zh-CN">
              <a:latin typeface="标小智龙珠体" panose="02020500000000000000" charset="-122"/>
              <a:ea typeface="标小智龙珠体" panose="02020500000000000000" charset="-122"/>
            </a:rPr>
            <a:t>有机色素溶液喷出，吸热并减弱进光</a:t>
          </a:r>
          <a:r>
            <a:rPr lang="zh-CN">
              <a:latin typeface="标小智龙珠体" panose="02020500000000000000" charset="-122"/>
              <a:ea typeface="标小智龙珠体" panose="02020500000000000000" charset="-122"/>
            </a:rPr>
            <a:t/>
          </a:r>
          <a:endParaRPr lang="zh-CN">
            <a:latin typeface="标小智龙珠体" panose="02020500000000000000" charset="-122"/>
            <a:ea typeface="标小智龙珠体" panose="02020500000000000000" charset="-122"/>
          </a:endParaRPr>
        </a:p>
      </dgm:t>
    </dgm:pt>
    <dgm:pt modelId="{7CE062F8-D188-4505-8749-3B704F8B8649}" cxnId="{A30E9412-B524-46A3-8CC1-5D8F27A24553}" type="parTrans">
      <dgm:prSet/>
      <dgm:spPr/>
    </dgm:pt>
    <dgm:pt modelId="{F952A8DE-6BC9-47A9-B64C-A6CB4AA1025F}" cxnId="{A30E9412-B524-46A3-8CC1-5D8F27A24553}" type="sibTrans">
      <dgm:prSet/>
      <dgm:spPr/>
    </dgm:pt>
    <dgm:pt modelId="{5E583317-2DDE-46DD-A79B-E0D5421BDEE5}">
      <dgm:prSet phldr="0" custT="0"/>
      <dgm:spPr/>
      <dgm:t>
        <a:bodyPr vert="horz" wrap="square"/>
        <a:p>
          <a:pPr>
            <a:lnSpc>
              <a:spcPct val="100000"/>
            </a:lnSpc>
            <a:spcBef>
              <a:spcPct val="0"/>
            </a:spcBef>
            <a:spcAft>
              <a:spcPct val="35000"/>
            </a:spcAft>
          </a:pPr>
          <a:r>
            <a:rPr lang="zh-CN">
              <a:latin typeface="标小智龙珠体" panose="02020500000000000000" charset="-122"/>
              <a:ea typeface="标小智龙珠体" panose="02020500000000000000" charset="-122"/>
            </a:rPr>
            <a:t>一工作周期结束，</a:t>
          </a:r>
          <a:r>
            <a:rPr lang="zh-CN">
              <a:latin typeface="标小智龙珠体" panose="02020500000000000000" charset="-122"/>
              <a:ea typeface="标小智龙珠体" panose="02020500000000000000" charset="-122"/>
            </a:rPr>
            <a:t>回收有机色素溶液</a:t>
          </a:r>
          <a:r>
            <a:rPr lang="zh-CN">
              <a:latin typeface="标小智龙珠体" panose="02020500000000000000" charset="-122"/>
              <a:ea typeface="标小智龙珠体" panose="02020500000000000000" charset="-122"/>
            </a:rPr>
            <a:t/>
          </a:r>
          <a:endParaRPr lang="zh-CN">
            <a:latin typeface="标小智龙珠体" panose="02020500000000000000" charset="-122"/>
            <a:ea typeface="标小智龙珠体" panose="02020500000000000000" charset="-122"/>
          </a:endParaRPr>
        </a:p>
      </dgm:t>
    </dgm:pt>
    <dgm:pt modelId="{7E1C2BF0-2BED-4A9C-91F1-C91535E5C964}" cxnId="{5C15C90B-A99C-47BF-9DC0-DED96B4A4F2F}" type="parTrans">
      <dgm:prSet/>
      <dgm:spPr/>
    </dgm:pt>
    <dgm:pt modelId="{7ADC46A8-B950-43DF-8E73-8685424DCCF3}" cxnId="{5C15C90B-A99C-47BF-9DC0-DED96B4A4F2F}" type="sibTrans">
      <dgm:prSet/>
      <dgm:spPr/>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5">
        <dgm:presLayoutVars>
          <dgm:bulletEnabled val="1"/>
        </dgm:presLayoutVars>
      </dgm:prSet>
      <dgm:spPr/>
    </dgm:pt>
    <dgm:pt modelId="{8A5CF0CE-3323-464D-9C63-05C1BDB053F5}" type="pres">
      <dgm:prSet presAssocID="{8EC5AF5E-9C9F-410A-A755-A3EA5186F948}" presName="sibTrans" presStyleLbl="sibTrans2D1" presStyleIdx="0" presStyleCnt="4"/>
      <dgm:spPr/>
    </dgm:pt>
    <dgm:pt modelId="{5FA465F6-7607-499F-BFB2-52F4E071FB67}" type="pres">
      <dgm:prSet presAssocID="{8EC5AF5E-9C9F-410A-A755-A3EA5186F948}" presName="connectorText" presStyleCnt="0"/>
      <dgm:spPr/>
    </dgm:pt>
    <dgm:pt modelId="{552FB8E7-A5FB-4CC3-94C3-CE0BDF19F9F1}" type="pres">
      <dgm:prSet presAssocID="{2E2F4D3A-969C-4DB2-9FA9-5C4A40369351}" presName="node" presStyleLbl="node1" presStyleIdx="1" presStyleCnt="5">
        <dgm:presLayoutVars>
          <dgm:bulletEnabled val="1"/>
        </dgm:presLayoutVars>
      </dgm:prSet>
      <dgm:spPr/>
    </dgm:pt>
    <dgm:pt modelId="{353C3794-50AA-4D44-83C9-CE28317C3317}" type="pres">
      <dgm:prSet presAssocID="{EC1AFF77-9232-4EEB-95CB-85CEAB3B1FC0}" presName="sibTrans" presStyleLbl="sibTrans2D1" presStyleIdx="1" presStyleCnt="4"/>
      <dgm:spPr/>
    </dgm:pt>
    <dgm:pt modelId="{5AFF040D-0639-4120-9E39-DA822CF9F321}" type="pres">
      <dgm:prSet presAssocID="{EC1AFF77-9232-4EEB-95CB-85CEAB3B1FC0}" presName="connectorText" presStyleCnt="0"/>
      <dgm:spPr/>
    </dgm:pt>
    <dgm:pt modelId="{A1E15D63-E1FF-4A28-A04F-A2B65927BC31}" type="pres">
      <dgm:prSet presAssocID="{37B86CFA-59B5-46FA-8A6B-9FB187CE14DF}" presName="node" presStyleLbl="node1" presStyleIdx="2" presStyleCnt="5">
        <dgm:presLayoutVars>
          <dgm:bulletEnabled val="1"/>
        </dgm:presLayoutVars>
      </dgm:prSet>
      <dgm:spPr/>
    </dgm:pt>
    <dgm:pt modelId="{C70A7F1D-1462-4AC9-BB4C-C3E8EBEC76D8}" type="pres">
      <dgm:prSet presAssocID="{18EFF3C3-47F9-402B-A3F3-E9310EA281B4}" presName="sibTrans" presStyleLbl="sibTrans2D1" presStyleIdx="2" presStyleCnt="4"/>
      <dgm:spPr/>
    </dgm:pt>
    <dgm:pt modelId="{FFD4E282-B40B-4D3C-A603-C87DED050115}" type="pres">
      <dgm:prSet presAssocID="{18EFF3C3-47F9-402B-A3F3-E9310EA281B4}" presName="connectorText" presStyleCnt="0"/>
      <dgm:spPr/>
    </dgm:pt>
    <dgm:pt modelId="{59FBDA96-9063-44B7-8193-E20EA674FA38}" type="pres">
      <dgm:prSet presAssocID="{991475C8-2D2A-4C7E-9420-D234866368F3}" presName="node" presStyleLbl="node1" presStyleIdx="3" presStyleCnt="5">
        <dgm:presLayoutVars>
          <dgm:bulletEnabled val="1"/>
        </dgm:presLayoutVars>
      </dgm:prSet>
      <dgm:spPr/>
    </dgm:pt>
    <dgm:pt modelId="{A9913312-A447-427D-9F82-99CAAF8E5602}" type="pres">
      <dgm:prSet presAssocID="{F952A8DE-6BC9-47A9-B64C-A6CB4AA1025F}" presName="sibTrans" presStyleLbl="sibTrans2D1" presStyleIdx="3" presStyleCnt="4"/>
      <dgm:spPr/>
    </dgm:pt>
    <dgm:pt modelId="{8A52177E-0283-4A19-BA6C-6BABDEE741A2}" type="pres">
      <dgm:prSet presAssocID="{F952A8DE-6BC9-47A9-B64C-A6CB4AA1025F}" presName="connectorText" presStyleCnt="0"/>
      <dgm:spPr/>
    </dgm:pt>
    <dgm:pt modelId="{DFB6F6D6-76B7-44C4-B054-B8BD21461BEF}" type="pres">
      <dgm:prSet presAssocID="{5E583317-2DDE-46DD-A79B-E0D5421BDEE5}" presName="node" presStyleLbl="node1" presStyleIdx="4" presStyleCnt="5">
        <dgm:presLayoutVars>
          <dgm:bulletEnabled val="1"/>
        </dgm:presLayoutVars>
      </dgm:prSet>
      <dgm:spPr/>
    </dgm:pt>
  </dgm:ptLst>
  <dgm:cxnLst>
    <dgm:cxn modelId="{BB153A18-03F8-4521-9EEF-BC5B41F4FEE9}" srcId="{8EB1D179-D23D-41D4-AEEF-E4B9FEB06903}" destId="{3F25DA44-7F3E-4C17-A40B-7F663FDBEA65}" srcOrd="0" destOrd="0" parTransId="{EE9066D1-3403-4469-8E8C-0D40A82430F2}" sibTransId="{8EC5AF5E-9C9F-410A-A755-A3EA5186F948}"/>
    <dgm:cxn modelId="{D87B7CF7-EE21-4F61-9DD7-5A8DB557BF81}" srcId="{8EB1D179-D23D-41D4-AEEF-E4B9FEB06903}" destId="{2E2F4D3A-969C-4DB2-9FA9-5C4A40369351}" srcOrd="1" destOrd="0" parTransId="{1E934BFE-4D40-486C-8784-F698A10C4CF5}" sibTransId="{EC1AFF77-9232-4EEB-95CB-85CEAB3B1FC0}"/>
    <dgm:cxn modelId="{5304B09E-0BFE-412D-BCF3-04A4C6FCE9FA}" srcId="{8EB1D179-D23D-41D4-AEEF-E4B9FEB06903}" destId="{37B86CFA-59B5-46FA-8A6B-9FB187CE14DF}" srcOrd="2" destOrd="0" parTransId="{9DABF4F3-A9E6-40B1-A863-AC9409CC14BB}" sibTransId="{18EFF3C3-47F9-402B-A3F3-E9310EA281B4}"/>
    <dgm:cxn modelId="{A30E9412-B524-46A3-8CC1-5D8F27A24553}" srcId="{8EB1D179-D23D-41D4-AEEF-E4B9FEB06903}" destId="{991475C8-2D2A-4C7E-9420-D234866368F3}" srcOrd="3" destOrd="0" parTransId="{7CE062F8-D188-4505-8749-3B704F8B8649}" sibTransId="{F952A8DE-6BC9-47A9-B64C-A6CB4AA1025F}"/>
    <dgm:cxn modelId="{5C15C90B-A99C-47BF-9DC0-DED96B4A4F2F}" srcId="{8EB1D179-D23D-41D4-AEEF-E4B9FEB06903}" destId="{5E583317-2DDE-46DD-A79B-E0D5421BDEE5}" srcOrd="4" destOrd="0" parTransId="{7E1C2BF0-2BED-4A9C-91F1-C91535E5C964}" sibTransId="{7ADC46A8-B950-43DF-8E73-8685424DCCF3}"/>
    <dgm:cxn modelId="{F2DE80F0-33B8-4001-800E-DCD96269BF0F}" type="presOf" srcId="{8EB1D179-D23D-41D4-AEEF-E4B9FEB06903}" destId="{BF708676-7EFC-4C81-9D3A-3E677EAC1C7B}" srcOrd="0" destOrd="0" presId="urn:microsoft.com/office/officeart/2005/8/layout/process1"/>
    <dgm:cxn modelId="{21732215-2DAC-42AE-AA4F-4C067B0E954D}" type="presParOf" srcId="{BF708676-7EFC-4C81-9D3A-3E677EAC1C7B}" destId="{111DEAC9-5D4C-4A6A-A44E-082A26F60596}" srcOrd="0" destOrd="0" presId="urn:microsoft.com/office/officeart/2005/8/layout/process1"/>
    <dgm:cxn modelId="{DDF341D0-B9FC-4AAC-8CC9-20F3E667EBFF}" type="presOf" srcId="{3F25DA44-7F3E-4C17-A40B-7F663FDBEA65}" destId="{111DEAC9-5D4C-4A6A-A44E-082A26F60596}" srcOrd="0" destOrd="0" presId="urn:microsoft.com/office/officeart/2005/8/layout/process1"/>
    <dgm:cxn modelId="{E6B24A0A-4197-4C50-9B74-BC9BAAB59149}" type="presParOf" srcId="{BF708676-7EFC-4C81-9D3A-3E677EAC1C7B}" destId="{8A5CF0CE-3323-464D-9C63-05C1BDB053F5}" srcOrd="1" destOrd="0" presId="urn:microsoft.com/office/officeart/2005/8/layout/process1"/>
    <dgm:cxn modelId="{28EE3004-1FF5-49FA-9E70-582E349EA927}" type="presOf" srcId="{8EC5AF5E-9C9F-410A-A755-A3EA5186F948}" destId="{8A5CF0CE-3323-464D-9C63-05C1BDB053F5}" srcOrd="0" destOrd="0" presId="urn:microsoft.com/office/officeart/2005/8/layout/process1"/>
    <dgm:cxn modelId="{7B10F47F-A1A9-4EA9-9E66-6B355101F283}" type="presParOf" srcId="{8A5CF0CE-3323-464D-9C63-05C1BDB053F5}" destId="{5FA465F6-7607-499F-BFB2-52F4E071FB67}" srcOrd="0" destOrd="1" presId="urn:microsoft.com/office/officeart/2005/8/layout/process1"/>
    <dgm:cxn modelId="{24FFD484-09FF-4097-AA56-D333ADBA27E1}" type="presOf" srcId="{8EC5AF5E-9C9F-410A-A755-A3EA5186F948}" destId="{5FA465F6-7607-499F-BFB2-52F4E071FB67}" srcOrd="1" destOrd="0" presId="urn:microsoft.com/office/officeart/2005/8/layout/process1"/>
    <dgm:cxn modelId="{1DB72F64-8BB7-46EB-826D-065368374DD0}" type="presParOf" srcId="{BF708676-7EFC-4C81-9D3A-3E677EAC1C7B}" destId="{552FB8E7-A5FB-4CC3-94C3-CE0BDF19F9F1}" srcOrd="2" destOrd="0" presId="urn:microsoft.com/office/officeart/2005/8/layout/process1"/>
    <dgm:cxn modelId="{01B27B62-D252-4FDE-9526-3ADB922BA8A2}" type="presOf" srcId="{2E2F4D3A-969C-4DB2-9FA9-5C4A40369351}" destId="{552FB8E7-A5FB-4CC3-94C3-CE0BDF19F9F1}" srcOrd="0" destOrd="0" presId="urn:microsoft.com/office/officeart/2005/8/layout/process1"/>
    <dgm:cxn modelId="{DDF39DBA-C466-450B-840B-9BB94355168E}" type="presParOf" srcId="{BF708676-7EFC-4C81-9D3A-3E677EAC1C7B}" destId="{353C3794-50AA-4D44-83C9-CE28317C3317}" srcOrd="3" destOrd="0" presId="urn:microsoft.com/office/officeart/2005/8/layout/process1"/>
    <dgm:cxn modelId="{BDAAECF8-5F39-4370-9CDF-D5D40B84255C}" type="presOf" srcId="{EC1AFF77-9232-4EEB-95CB-85CEAB3B1FC0}" destId="{353C3794-50AA-4D44-83C9-CE28317C3317}" srcOrd="0" destOrd="0" presId="urn:microsoft.com/office/officeart/2005/8/layout/process1"/>
    <dgm:cxn modelId="{7A9A4810-F15A-4C3C-95FB-826007525C79}" type="presParOf" srcId="{353C3794-50AA-4D44-83C9-CE28317C3317}" destId="{5AFF040D-0639-4120-9E39-DA822CF9F321}" srcOrd="0" destOrd="3" presId="urn:microsoft.com/office/officeart/2005/8/layout/process1"/>
    <dgm:cxn modelId="{3049C499-E8AE-4205-8DFD-30CBA75BE5B0}" type="presOf" srcId="{EC1AFF77-9232-4EEB-95CB-85CEAB3B1FC0}" destId="{5AFF040D-0639-4120-9E39-DA822CF9F321}" srcOrd="1" destOrd="0" presId="urn:microsoft.com/office/officeart/2005/8/layout/process1"/>
    <dgm:cxn modelId="{D87B05EA-61A5-43EF-88D3-A1B54EFDBB7F}" type="presParOf" srcId="{BF708676-7EFC-4C81-9D3A-3E677EAC1C7B}" destId="{A1E15D63-E1FF-4A28-A04F-A2B65927BC31}" srcOrd="4" destOrd="0" presId="urn:microsoft.com/office/officeart/2005/8/layout/process1"/>
    <dgm:cxn modelId="{DBE8A4BA-3DBC-4B71-9D29-54AFEE344984}" type="presOf" srcId="{37B86CFA-59B5-46FA-8A6B-9FB187CE14DF}" destId="{A1E15D63-E1FF-4A28-A04F-A2B65927BC31}" srcOrd="0" destOrd="0" presId="urn:microsoft.com/office/officeart/2005/8/layout/process1"/>
    <dgm:cxn modelId="{5F2CFA77-9B7A-48C6-8819-9FB50E53F10C}" type="presParOf" srcId="{BF708676-7EFC-4C81-9D3A-3E677EAC1C7B}" destId="{C70A7F1D-1462-4AC9-BB4C-C3E8EBEC76D8}" srcOrd="5" destOrd="0" presId="urn:microsoft.com/office/officeart/2005/8/layout/process1"/>
    <dgm:cxn modelId="{13AE10E3-8557-4F67-8EE0-2A97B93D7E68}" type="presOf" srcId="{18EFF3C3-47F9-402B-A3F3-E9310EA281B4}" destId="{C70A7F1D-1462-4AC9-BB4C-C3E8EBEC76D8}" srcOrd="0" destOrd="0" presId="urn:microsoft.com/office/officeart/2005/8/layout/process1"/>
    <dgm:cxn modelId="{3EC2C37C-E028-44F8-9665-DBD8AAEA92B6}" type="presParOf" srcId="{C70A7F1D-1462-4AC9-BB4C-C3E8EBEC76D8}" destId="{FFD4E282-B40B-4D3C-A603-C87DED050115}" srcOrd="0" destOrd="5" presId="urn:microsoft.com/office/officeart/2005/8/layout/process1"/>
    <dgm:cxn modelId="{8FF7572A-F30A-48A0-B2E3-125541109E8A}" type="presOf" srcId="{18EFF3C3-47F9-402B-A3F3-E9310EA281B4}" destId="{FFD4E282-B40B-4D3C-A603-C87DED050115}" srcOrd="1" destOrd="0" presId="urn:microsoft.com/office/officeart/2005/8/layout/process1"/>
    <dgm:cxn modelId="{514C08F3-4291-4564-96AF-FA3A262FEF31}" type="presParOf" srcId="{BF708676-7EFC-4C81-9D3A-3E677EAC1C7B}" destId="{59FBDA96-9063-44B7-8193-E20EA674FA38}" srcOrd="6" destOrd="0" presId="urn:microsoft.com/office/officeart/2005/8/layout/process1"/>
    <dgm:cxn modelId="{F9DC9834-B8ED-4B82-8FA5-7EA0B4F5ED92}" type="presOf" srcId="{991475C8-2D2A-4C7E-9420-D234866368F3}" destId="{59FBDA96-9063-44B7-8193-E20EA674FA38}" srcOrd="0" destOrd="0" presId="urn:microsoft.com/office/officeart/2005/8/layout/process1"/>
    <dgm:cxn modelId="{203EB4A8-4B22-483A-9116-160E432134E2}" type="presParOf" srcId="{BF708676-7EFC-4C81-9D3A-3E677EAC1C7B}" destId="{A9913312-A447-427D-9F82-99CAAF8E5602}" srcOrd="7" destOrd="0" presId="urn:microsoft.com/office/officeart/2005/8/layout/process1"/>
    <dgm:cxn modelId="{200630CA-4255-42AC-BF0D-B555E89FCA6A}" type="presOf" srcId="{F952A8DE-6BC9-47A9-B64C-A6CB4AA1025F}" destId="{A9913312-A447-427D-9F82-99CAAF8E5602}" srcOrd="0" destOrd="0" presId="urn:microsoft.com/office/officeart/2005/8/layout/process1"/>
    <dgm:cxn modelId="{3139EFBE-81E2-45AE-9CBA-56E1458D3A8E}" type="presParOf" srcId="{A9913312-A447-427D-9F82-99CAAF8E5602}" destId="{8A52177E-0283-4A19-BA6C-6BABDEE741A2}" srcOrd="0" destOrd="7" presId="urn:microsoft.com/office/officeart/2005/8/layout/process1"/>
    <dgm:cxn modelId="{75A28082-8EF7-4F26-A6DC-731D7274FE13}" type="presOf" srcId="{F952A8DE-6BC9-47A9-B64C-A6CB4AA1025F}" destId="{8A52177E-0283-4A19-BA6C-6BABDEE741A2}" srcOrd="1" destOrd="0" presId="urn:microsoft.com/office/officeart/2005/8/layout/process1"/>
    <dgm:cxn modelId="{C2BAA2FF-2E99-4847-8C79-151FCA2F3B17}" type="presParOf" srcId="{BF708676-7EFC-4C81-9D3A-3E677EAC1C7B}" destId="{DFB6F6D6-76B7-44C4-B054-B8BD21461BEF}" srcOrd="8" destOrd="0" presId="urn:microsoft.com/office/officeart/2005/8/layout/process1"/>
    <dgm:cxn modelId="{38028372-C222-4136-8043-A8C04C7D372A}" type="presOf" srcId="{5E583317-2DDE-46DD-A79B-E0D5421BDEE5}" destId="{DFB6F6D6-76B7-44C4-B054-B8BD21461BEF}"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DE87A2-90C2-4954-AE88-68CE368F1B8A}" type="doc">
      <dgm:prSet loTypeId="list" loCatId="list" qsTypeId="urn:microsoft.com/office/officeart/2005/8/quickstyle/simple5" qsCatId="simple" csTypeId="urn:microsoft.com/office/officeart/2005/8/colors/accent1_2" csCatId="accent1" phldr="0"/>
      <dgm:spPr/>
      <dgm:t>
        <a:bodyPr/>
        <a:p>
          <a:endParaRPr lang="zh-CN" altLang="en-US"/>
        </a:p>
      </dgm:t>
    </dgm:pt>
    <dgm:pt modelId="{6940AFFB-D668-4BD8-9129-605B8D2B4116}">
      <dgm:prSet phldrT="[文本]" phldr="0" custT="0"/>
      <dgm:spPr/>
      <dgm:t>
        <a:bodyPr vert="horz" wrap="square"/>
        <a:p>
          <a:pPr>
            <a:lnSpc>
              <a:spcPct val="100000"/>
            </a:lnSpc>
            <a:spcBef>
              <a:spcPct val="0"/>
            </a:spcBef>
            <a:spcAft>
              <a:spcPct val="35000"/>
            </a:spcAft>
          </a:pPr>
          <a:r>
            <a:rPr lang="en-US">
              <a:latin typeface="Calibri" charset="0"/>
              <a:cs typeface="宋体" charset="0"/>
              <a:sym typeface="+mn-ea"/>
            </a:rPr>
            <a:t>1. </a:t>
          </a:r>
          <a:r>
            <a:rPr lang="zh-CN">
              <a:cs typeface="宋体" charset="0"/>
              <a:sym typeface="+mn-ea"/>
            </a:rPr>
            <a:t>利用</a:t>
          </a:r>
          <a:r>
            <a:rPr lang="zh-CN">
              <a:latin typeface="Calibri" charset="0"/>
              <a:cs typeface="宋体" charset="0"/>
              <a:sym typeface="+mn-ea"/>
            </a:rPr>
            <a:t>独立终端</a:t>
          </a:r>
          <a:r>
            <a:rPr lang="zh-CN">
              <a:cs typeface="宋体" charset="0"/>
              <a:sym typeface="+mn-ea"/>
            </a:rPr>
            <a:t>和</a:t>
          </a:r>
          <a:r>
            <a:rPr lang="zh-CN">
              <a:latin typeface="Calibri" charset="0"/>
              <a:cs typeface="宋体" charset="0"/>
              <a:sym typeface="+mn-ea"/>
            </a:rPr>
            <a:t>传感器</a:t>
          </a:r>
          <a:r>
            <a:rPr lang="zh-CN">
              <a:cs typeface="宋体" charset="0"/>
              <a:sym typeface="+mn-ea"/>
            </a:rPr>
            <a:t>来实时监测大棚内的</a:t>
          </a:r>
          <a:r>
            <a:rPr lang="zh-CN">
              <a:latin typeface="Calibri" charset="0"/>
              <a:cs typeface="宋体" charset="0"/>
              <a:sym typeface="+mn-ea"/>
            </a:rPr>
            <a:t>数据</a:t>
          </a:r>
          <a:r>
            <a:rPr lang="zh-CN">
              <a:cs typeface="宋体" charset="0"/>
              <a:sym typeface="+mn-ea"/>
            </a:rPr>
            <a:t>，以提供</a:t>
          </a:r>
          <a:r>
            <a:rPr lang="zh-CN">
              <a:solidFill>
                <a:srgbClr val="FF0000"/>
              </a:solidFill>
              <a:cs typeface="宋体" charset="0"/>
              <a:sym typeface="+mn-ea"/>
            </a:rPr>
            <a:t>最适宜</a:t>
          </a:r>
          <a:r>
            <a:rPr lang="zh-CN">
              <a:cs typeface="宋体" charset="0"/>
              <a:sym typeface="+mn-ea"/>
            </a:rPr>
            <a:t>的生长条件。</a:t>
          </a:r>
          <a:r>
            <a:rPr lang="zh-CN" altLang="en-US"/>
            <a:t/>
          </a:r>
          <a:endParaRPr lang="zh-CN" altLang="en-US"/>
        </a:p>
      </dgm:t>
    </dgm:pt>
    <dgm:pt modelId="{FB1DF219-2AB6-4BFD-9134-CA80A9275C31}" cxnId="{1C5D9E36-AB41-4710-B7BF-298A9E1E2B17}" type="parTrans">
      <dgm:prSet/>
      <dgm:spPr/>
      <dgm:t>
        <a:bodyPr/>
        <a:p>
          <a:endParaRPr lang="zh-CN" altLang="en-US"/>
        </a:p>
      </dgm:t>
    </dgm:pt>
    <dgm:pt modelId="{98E3B33B-07E4-45D9-9332-AD6AF8788B4E}" cxnId="{1C5D9E36-AB41-4710-B7BF-298A9E1E2B17}" type="sibTrans">
      <dgm:prSet/>
      <dgm:spPr/>
      <dgm:t>
        <a:bodyPr/>
        <a:p>
          <a:endParaRPr lang="zh-CN" altLang="en-US"/>
        </a:p>
      </dgm:t>
    </dgm:pt>
    <dgm:pt modelId="{6B6A3602-7C03-4A08-9FE3-537B6BB5AF43}">
      <dgm:prSet phldrT="[文本]" phldr="0" custT="1"/>
      <dgm:spPr/>
      <dgm:t>
        <a:bodyPr vert="horz" wrap="square"/>
        <a:p>
          <a:pPr>
            <a:lnSpc>
              <a:spcPct val="100000"/>
            </a:lnSpc>
            <a:spcBef>
              <a:spcPct val="0"/>
            </a:spcBef>
            <a:spcAft>
              <a:spcPct val="35000"/>
            </a:spcAft>
          </a:pPr>
          <a:r>
            <a:rPr lang="en-US" altLang="zh-CN" sz="1400">
              <a:cs typeface="宋体" charset="0"/>
              <a:sym typeface="+mn-ea"/>
            </a:rPr>
            <a:t>2.</a:t>
          </a:r>
          <a:r>
            <a:rPr lang="zh-CN" sz="1400">
              <a:cs typeface="宋体" charset="0"/>
              <a:sym typeface="+mn-ea"/>
            </a:rPr>
            <a:t>通过喷出有机色素溶液来调整进光，并降低温度</a:t>
          </a:r>
          <a:r>
            <a:rPr lang="zh-CN" sz="1400">
              <a:latin typeface="Calibri" charset="0"/>
              <a:cs typeface="宋体" charset="0"/>
              <a:sym typeface="+mn-ea"/>
            </a:rPr>
            <a:t>、</a:t>
          </a:r>
          <a:r>
            <a:rPr lang="zh-CN" sz="1400">
              <a:cs typeface="宋体" charset="0"/>
              <a:sym typeface="+mn-ea"/>
            </a:rPr>
            <a:t>调整水泵的喷水时间</a:t>
          </a:r>
          <a:r>
            <a:rPr lang="zh-CN" sz="1400">
              <a:latin typeface="Calibri" charset="0"/>
              <a:cs typeface="宋体" charset="0"/>
              <a:sym typeface="+mn-ea"/>
            </a:rPr>
            <a:t>，</a:t>
          </a:r>
          <a:r>
            <a:rPr lang="zh-CN" sz="1400">
              <a:cs typeface="宋体" charset="0"/>
              <a:sym typeface="+mn-ea"/>
            </a:rPr>
            <a:t>以</a:t>
          </a:r>
          <a:r>
            <a:rPr lang="zh-CN" sz="1400">
              <a:solidFill>
                <a:srgbClr val="FF0000"/>
              </a:solidFill>
              <a:latin typeface="Calibri" charset="0"/>
              <a:cs typeface="宋体" charset="0"/>
              <a:sym typeface="+mn-ea"/>
            </a:rPr>
            <a:t>满足</a:t>
          </a:r>
          <a:r>
            <a:rPr lang="zh-CN" sz="1400">
              <a:solidFill>
                <a:srgbClr val="FF0000"/>
              </a:solidFill>
              <a:cs typeface="宋体" charset="0"/>
              <a:sym typeface="+mn-ea"/>
            </a:rPr>
            <a:t>植物生长的需求</a:t>
          </a:r>
          <a:r>
            <a:rPr lang="zh-CN" sz="1400">
              <a:cs typeface="宋体" charset="0"/>
              <a:sym typeface="+mn-ea"/>
            </a:rPr>
            <a:t>。利用</a:t>
          </a:r>
          <a:r>
            <a:rPr lang="zh-CN" sz="1400">
              <a:latin typeface="Calibri" charset="0"/>
              <a:cs typeface="宋体" charset="0"/>
              <a:sym typeface="+mn-ea"/>
            </a:rPr>
            <a:t>虹吸</a:t>
          </a:r>
          <a:r>
            <a:rPr lang="zh-CN" sz="1400">
              <a:cs typeface="宋体" charset="0"/>
              <a:sym typeface="+mn-ea"/>
            </a:rPr>
            <a:t>作用，将色素</a:t>
          </a:r>
          <a:r>
            <a:rPr lang="zh-CN" sz="1400">
              <a:latin typeface="Calibri" charset="0"/>
              <a:cs typeface="宋体" charset="0"/>
              <a:sym typeface="+mn-ea"/>
            </a:rPr>
            <a:t>自然流回</a:t>
          </a:r>
          <a:r>
            <a:rPr lang="zh-CN" sz="1400">
              <a:cs typeface="宋体" charset="0"/>
              <a:sym typeface="+mn-ea"/>
            </a:rPr>
            <a:t>贮液箱中，</a:t>
          </a:r>
          <a:r>
            <a:rPr lang="zh-CN" sz="1400">
              <a:latin typeface="Calibri" charset="0"/>
              <a:cs typeface="宋体" charset="0"/>
              <a:sym typeface="+mn-ea"/>
            </a:rPr>
            <a:t>节约人力物力</a:t>
          </a:r>
          <a:r>
            <a:rPr lang="zh-CN" altLang="en-US" sz="1400">
              <a:latin typeface="Calibri" charset="0"/>
              <a:cs typeface="宋体" charset="0"/>
              <a:sym typeface="+mn-ea"/>
            </a:rPr>
            <a:t/>
          </a:r>
          <a:endParaRPr lang="zh-CN" altLang="en-US" sz="1400">
            <a:latin typeface="Calibri" charset="0"/>
            <a:cs typeface="宋体" charset="0"/>
            <a:sym typeface="+mn-ea"/>
          </a:endParaRPr>
        </a:p>
      </dgm:t>
    </dgm:pt>
    <dgm:pt modelId="{F61A927E-5680-4362-BB5D-EBD011A68A03}" cxnId="{6C0492F5-6A7B-409B-B2A0-48231BA52E01}" type="parTrans">
      <dgm:prSet/>
      <dgm:spPr/>
      <dgm:t>
        <a:bodyPr/>
        <a:p>
          <a:endParaRPr lang="zh-CN" altLang="en-US"/>
        </a:p>
      </dgm:t>
    </dgm:pt>
    <dgm:pt modelId="{CB43CC02-BC27-4D40-B443-ED14B7BA599F}" cxnId="{6C0492F5-6A7B-409B-B2A0-48231BA52E01}" type="sibTrans">
      <dgm:prSet/>
      <dgm:spPr/>
      <dgm:t>
        <a:bodyPr/>
        <a:p>
          <a:endParaRPr lang="zh-CN" altLang="en-US"/>
        </a:p>
      </dgm:t>
    </dgm:pt>
    <dgm:pt modelId="{8D7D926F-7ABD-4470-9428-D99B90401355}">
      <dgm:prSet phldrT="[文本]" phldr="0" custT="0"/>
      <dgm:spPr/>
      <dgm:t>
        <a:bodyPr vert="horz" wrap="square"/>
        <a:p>
          <a:pPr>
            <a:lnSpc>
              <a:spcPct val="100000"/>
            </a:lnSpc>
            <a:spcBef>
              <a:spcPct val="0"/>
            </a:spcBef>
            <a:spcAft>
              <a:spcPct val="35000"/>
            </a:spcAft>
          </a:pPr>
          <a:r>
            <a:rPr lang="en-US">
              <a:latin typeface="Calibri" charset="0"/>
              <a:cs typeface="宋体" charset="0"/>
              <a:sym typeface="+mn-ea"/>
            </a:rPr>
            <a:t>3</a:t>
          </a:r>
          <a:r>
            <a:rPr lang="en-US">
              <a:latin typeface="Calibri" charset="0"/>
              <a:cs typeface="宋体" charset="0"/>
              <a:sym typeface="+mn-ea"/>
            </a:rPr>
            <a:t>.</a:t>
          </a:r>
          <a:r>
            <a:rPr lang="zh-CN">
              <a:cs typeface="宋体" charset="0"/>
              <a:sym typeface="+mn-ea"/>
            </a:rPr>
            <a:t>安装温度传感器</a:t>
          </a:r>
          <a:r>
            <a:rPr lang="zh-CN">
              <a:latin typeface="Calibri" charset="0"/>
              <a:cs typeface="宋体" charset="0"/>
              <a:sym typeface="+mn-ea"/>
            </a:rPr>
            <a:t>、温控及通风</a:t>
          </a:r>
          <a:r>
            <a:rPr lang="zh-CN">
              <a:cs typeface="宋体" charset="0"/>
              <a:sym typeface="+mn-ea"/>
            </a:rPr>
            <a:t>设备来实现</a:t>
          </a:r>
          <a:r>
            <a:rPr lang="zh-CN">
              <a:solidFill>
                <a:srgbClr val="FF0000"/>
              </a:solidFill>
              <a:latin typeface="Calibri" charset="0"/>
              <a:cs typeface="宋体" charset="0"/>
              <a:sym typeface="+mn-ea"/>
            </a:rPr>
            <a:t>智能化</a:t>
          </a:r>
          <a:r>
            <a:rPr lang="zh-CN">
              <a:solidFill>
                <a:srgbClr val="FF0000"/>
              </a:solidFill>
              <a:cs typeface="宋体" charset="0"/>
              <a:sym typeface="+mn-ea"/>
            </a:rPr>
            <a:t>温度控制</a:t>
          </a:r>
          <a:r>
            <a:rPr lang="zh-CN">
              <a:latin typeface="Calibri" charset="0"/>
              <a:cs typeface="宋体" charset="0"/>
              <a:sym typeface="+mn-ea"/>
            </a:rPr>
            <a:t>，</a:t>
          </a:r>
          <a:r>
            <a:rPr lang="zh-CN">
              <a:cs typeface="宋体" charset="0"/>
              <a:sym typeface="+mn-ea"/>
            </a:rPr>
            <a:t>来保持适宜的湿度和</a:t>
          </a:r>
          <a:r>
            <a:rPr lang="zh-CN">
              <a:latin typeface="Calibri" charset="0"/>
              <a:cs typeface="宋体" charset="0"/>
              <a:sym typeface="+mn-ea"/>
            </a:rPr>
            <a:t>氧</a:t>
          </a:r>
          <a:r>
            <a:rPr lang="zh-CN">
              <a:cs typeface="宋体" charset="0"/>
              <a:sym typeface="+mn-ea"/>
            </a:rPr>
            <a:t>气供应，促进植物的光合作用和生长。</a:t>
          </a:r>
          <a:r>
            <a:rPr lang="zh-CN" altLang="en-US"/>
            <a:t/>
          </a:r>
          <a:endParaRPr lang="zh-CN" altLang="en-US"/>
        </a:p>
      </dgm:t>
    </dgm:pt>
    <dgm:pt modelId="{0875CEC4-80CC-41B9-A477-9AB3EECFEB2E}" cxnId="{79F9263F-1316-4401-BED8-795465EE1C38}" type="parTrans">
      <dgm:prSet/>
      <dgm:spPr/>
      <dgm:t>
        <a:bodyPr/>
        <a:p>
          <a:endParaRPr lang="zh-CN" altLang="en-US"/>
        </a:p>
      </dgm:t>
    </dgm:pt>
    <dgm:pt modelId="{231C785A-FE6D-42DD-BDA6-806FBE4CB729}" cxnId="{79F9263F-1316-4401-BED8-795465EE1C38}" type="sibTrans">
      <dgm:prSet/>
      <dgm:spPr/>
      <dgm:t>
        <a:bodyPr/>
        <a:p>
          <a:endParaRPr lang="zh-CN" altLang="en-US"/>
        </a:p>
      </dgm:t>
    </dgm:pt>
    <dgm:pt modelId="{DC96ACCE-B7B4-45C9-81FD-7342CE605F1A}">
      <dgm:prSet phldr="0" custT="0"/>
      <dgm:spPr/>
      <dgm:t>
        <a:bodyPr vert="horz" wrap="square"/>
        <a:p>
          <a:pPr>
            <a:lnSpc>
              <a:spcPct val="100000"/>
            </a:lnSpc>
            <a:spcBef>
              <a:spcPct val="0"/>
            </a:spcBef>
            <a:spcAft>
              <a:spcPct val="35000"/>
            </a:spcAft>
          </a:pPr>
          <a:r>
            <a:rPr lang="en-US">
              <a:sym typeface="+mn-ea"/>
            </a:rPr>
            <a:t>4.</a:t>
          </a:r>
          <a:r>
            <a:rPr>
              <a:sym typeface="+mn-ea"/>
            </a:rPr>
            <a:t>添</a:t>
          </a:r>
          <a:r>
            <a:rPr lang="zh-CN">
              <a:cs typeface="宋体" charset="0"/>
              <a:sym typeface="+mn-ea"/>
            </a:rPr>
            <a:t>加</a:t>
          </a:r>
          <a:r>
            <a:rPr>
              <a:sym typeface="+mn-ea"/>
            </a:rPr>
            <a:t>补</a:t>
          </a:r>
          <a:r>
            <a:rPr lang="zh-CN">
              <a:latin typeface="Calibri" charset="0"/>
              <a:cs typeface="宋体" charset="0"/>
              <a:sym typeface="+mn-ea"/>
            </a:rPr>
            <a:t>光灯加强光照</a:t>
          </a:r>
          <a:r>
            <a:rPr>
              <a:sym typeface="+mn-ea"/>
            </a:rPr>
            <a:t>，</a:t>
          </a:r>
          <a:r>
            <a:rPr lang="zh-CN">
              <a:cs typeface="宋体" charset="0"/>
              <a:sym typeface="+mn-ea"/>
            </a:rPr>
            <a:t>在冬季或阴天，提供</a:t>
          </a:r>
          <a:r>
            <a:rPr lang="zh-CN">
              <a:solidFill>
                <a:srgbClr val="FF0000"/>
              </a:solidFill>
              <a:cs typeface="宋体" charset="0"/>
              <a:sym typeface="+mn-ea"/>
            </a:rPr>
            <a:t>足够的光照</a:t>
          </a:r>
          <a:r>
            <a:rPr lang="zh-CN">
              <a:solidFill>
                <a:srgbClr val="FF0000"/>
              </a:solidFill>
              <a:cs typeface="宋体" charset="0"/>
              <a:sym typeface="+mn-ea"/>
            </a:rPr>
            <a:t/>
          </a:r>
          <a:endParaRPr lang="zh-CN">
            <a:solidFill>
              <a:srgbClr val="FF0000"/>
            </a:solidFill>
            <a:cs typeface="宋体" charset="0"/>
            <a:sym typeface="+mn-ea"/>
          </a:endParaRPr>
        </a:p>
      </dgm:t>
    </dgm:pt>
    <dgm:pt modelId="{3A8D7576-69EB-4EC1-8B71-3C5C614A02ED}" cxnId="{3C8A9BD2-A1FA-46DE-B17B-DF08797DEC1C}" type="parTrans">
      <dgm:prSet/>
      <dgm:spPr/>
    </dgm:pt>
    <dgm:pt modelId="{9EF38D77-B614-43A2-9703-2FB9B39DCF75}" cxnId="{3C8A9BD2-A1FA-46DE-B17B-DF08797DEC1C}" type="sibTrans">
      <dgm:prSet/>
      <dgm:spPr/>
    </dgm:pt>
    <dgm:pt modelId="{9C927FE2-659C-4ADB-99F5-03AF78EC645E}" type="pres">
      <dgm:prSet presAssocID="{C4DE87A2-90C2-4954-AE88-68CE368F1B8A}" presName="Name0" presStyleCnt="0">
        <dgm:presLayoutVars>
          <dgm:dir/>
          <dgm:resizeHandles val="exact"/>
        </dgm:presLayoutVars>
      </dgm:prSet>
      <dgm:spPr/>
    </dgm:pt>
    <dgm:pt modelId="{AB39BD6E-F2DF-4E47-ACFE-86B619D09363}" type="pres">
      <dgm:prSet presAssocID="{6940AFFB-D668-4BD8-9129-605B8D2B4116}" presName="composite" presStyleCnt="0"/>
      <dgm:spPr/>
    </dgm:pt>
    <dgm:pt modelId="{DFFBD932-985D-4E5B-A0C5-9B8CC977C2DC}" type="pres">
      <dgm:prSet presAssocID="{6940AFFB-D668-4BD8-9129-605B8D2B4116}" presName="rect1" presStyleLbl="trAlignAcc1" presStyleIdx="0" presStyleCnt="4">
        <dgm:presLayoutVars>
          <dgm:bulletEnabled val="1"/>
        </dgm:presLayoutVars>
      </dgm:prSet>
      <dgm:spPr/>
    </dgm:pt>
    <dgm:pt modelId="{28ADC5EC-F0D3-4E8C-B6D5-614114BB7A84}" type="pres">
      <dgm:prSet presAssocID="{6940AFFB-D668-4BD8-9129-605B8D2B4116}" presName="rect2" presStyleLbl="fgImgPlace1" presStyleIdx="0" presStyleCnt="4"/>
      <dgm:spPr>
        <a:blipFill>
          <a:blip xmlns:r="http://schemas.openxmlformats.org/officeDocument/2006/relationships" r:embed="rId1"/>
          <a:stretch>
            <a:fillRect/>
          </a:stretch>
        </a:blipFill>
      </dgm:spPr>
    </dgm:pt>
    <dgm:pt modelId="{BA542E14-A70B-4BFF-8D4A-26FE746D4EB8}" type="pres">
      <dgm:prSet presAssocID="{98E3B33B-07E4-45D9-9332-AD6AF8788B4E}" presName="sibTrans" presStyleCnt="0"/>
      <dgm:spPr/>
    </dgm:pt>
    <dgm:pt modelId="{AE896DB7-2222-4F28-A6C2-04AFC8734CCE}" type="pres">
      <dgm:prSet presAssocID="{6B6A3602-7C03-4A08-9FE3-537B6BB5AF43}" presName="composite" presStyleCnt="0"/>
      <dgm:spPr/>
    </dgm:pt>
    <dgm:pt modelId="{7DB282D5-F713-4A85-A4CF-FCCD1C2C3C3D}" type="pres">
      <dgm:prSet presAssocID="{6B6A3602-7C03-4A08-9FE3-537B6BB5AF43}" presName="rect1" presStyleLbl="trAlignAcc1" presStyleIdx="1" presStyleCnt="4">
        <dgm:presLayoutVars>
          <dgm:bulletEnabled val="1"/>
        </dgm:presLayoutVars>
      </dgm:prSet>
      <dgm:spPr/>
    </dgm:pt>
    <dgm:pt modelId="{E540E1E5-3190-4D7A-924E-F3721DD42C80}" type="pres">
      <dgm:prSet presAssocID="{6B6A3602-7C03-4A08-9FE3-537B6BB5AF43}" presName="rect2" presStyleLbl="fgImgPlace1" presStyleIdx="1" presStyleCnt="4"/>
      <dgm:spPr>
        <a:blipFill>
          <a:blip xmlns:r="http://schemas.openxmlformats.org/officeDocument/2006/relationships" r:embed="rId2"/>
          <a:stretch>
            <a:fillRect/>
          </a:stretch>
        </a:blipFill>
      </dgm:spPr>
    </dgm:pt>
    <dgm:pt modelId="{2912C659-E08D-401E-8A66-DDB4396530B6}" type="pres">
      <dgm:prSet presAssocID="{CB43CC02-BC27-4D40-B443-ED14B7BA599F}" presName="sibTrans" presStyleCnt="0"/>
      <dgm:spPr/>
    </dgm:pt>
    <dgm:pt modelId="{66530A49-FB05-40F7-AE57-E43CACC0BED1}" type="pres">
      <dgm:prSet presAssocID="{8D7D926F-7ABD-4470-9428-D99B90401355}" presName="composite" presStyleCnt="0"/>
      <dgm:spPr/>
    </dgm:pt>
    <dgm:pt modelId="{DDC636F0-514D-4C8C-930F-9577741FD626}" type="pres">
      <dgm:prSet presAssocID="{8D7D926F-7ABD-4470-9428-D99B90401355}" presName="rect1" presStyleLbl="trAlignAcc1" presStyleIdx="2" presStyleCnt="4">
        <dgm:presLayoutVars>
          <dgm:bulletEnabled val="1"/>
        </dgm:presLayoutVars>
      </dgm:prSet>
      <dgm:spPr/>
    </dgm:pt>
    <dgm:pt modelId="{D49C84B4-3214-4976-9075-25A998075DEC}" type="pres">
      <dgm:prSet presAssocID="{8D7D926F-7ABD-4470-9428-D99B90401355}" presName="rect2" presStyleLbl="fgImgPlace1" presStyleIdx="2" presStyleCnt="4"/>
      <dgm:spPr>
        <a:blipFill>
          <a:blip xmlns:r="http://schemas.openxmlformats.org/officeDocument/2006/relationships" r:embed="rId3"/>
          <a:stretch>
            <a:fillRect/>
          </a:stretch>
        </a:blipFill>
      </dgm:spPr>
    </dgm:pt>
    <dgm:pt modelId="{701195A3-5F3E-4371-B652-718987ED3F9F}" type="pres">
      <dgm:prSet presAssocID="{231C785A-FE6D-42DD-BDA6-806FBE4CB729}" presName="sibTrans" presStyleCnt="0"/>
      <dgm:spPr/>
    </dgm:pt>
    <dgm:pt modelId="{E8ED643C-EB34-4626-BED2-1CA151011F6F}" type="pres">
      <dgm:prSet presAssocID="{DC96ACCE-B7B4-45C9-81FD-7342CE605F1A}" presName="composite" presStyleCnt="0"/>
      <dgm:spPr/>
    </dgm:pt>
    <dgm:pt modelId="{BB87ECC0-0DFC-473C-BDD0-F30CF7BC7052}" type="pres">
      <dgm:prSet presAssocID="{DC96ACCE-B7B4-45C9-81FD-7342CE605F1A}" presName="rect1" presStyleLbl="trAlignAcc1" presStyleIdx="3" presStyleCnt="4">
        <dgm:presLayoutVars>
          <dgm:bulletEnabled val="1"/>
        </dgm:presLayoutVars>
      </dgm:prSet>
      <dgm:spPr/>
    </dgm:pt>
    <dgm:pt modelId="{7CEAFE40-51DF-4C46-AB69-1CCF7FCFA7AD}" type="pres">
      <dgm:prSet presAssocID="{DC96ACCE-B7B4-45C9-81FD-7342CE605F1A}" presName="rect2" presStyleLbl="fgImgPlace1" presStyleIdx="3" presStyleCnt="4"/>
      <dgm:spPr/>
    </dgm:pt>
  </dgm:ptLst>
  <dgm:cxnLst>
    <dgm:cxn modelId="{1C5D9E36-AB41-4710-B7BF-298A9E1E2B17}" srcId="{C4DE87A2-90C2-4954-AE88-68CE368F1B8A}" destId="{6940AFFB-D668-4BD8-9129-605B8D2B4116}" srcOrd="0" destOrd="0" parTransId="{FB1DF219-2AB6-4BFD-9134-CA80A9275C31}" sibTransId="{98E3B33B-07E4-45D9-9332-AD6AF8788B4E}"/>
    <dgm:cxn modelId="{6C0492F5-6A7B-409B-B2A0-48231BA52E01}" srcId="{C4DE87A2-90C2-4954-AE88-68CE368F1B8A}" destId="{6B6A3602-7C03-4A08-9FE3-537B6BB5AF43}" srcOrd="1" destOrd="0" parTransId="{F61A927E-5680-4362-BB5D-EBD011A68A03}" sibTransId="{CB43CC02-BC27-4D40-B443-ED14B7BA599F}"/>
    <dgm:cxn modelId="{79F9263F-1316-4401-BED8-795465EE1C38}" srcId="{C4DE87A2-90C2-4954-AE88-68CE368F1B8A}" destId="{8D7D926F-7ABD-4470-9428-D99B90401355}" srcOrd="2" destOrd="0" parTransId="{0875CEC4-80CC-41B9-A477-9AB3EECFEB2E}" sibTransId="{231C785A-FE6D-42DD-BDA6-806FBE4CB729}"/>
    <dgm:cxn modelId="{3C8A9BD2-A1FA-46DE-B17B-DF08797DEC1C}" srcId="{C4DE87A2-90C2-4954-AE88-68CE368F1B8A}" destId="{DC96ACCE-B7B4-45C9-81FD-7342CE605F1A}" srcOrd="3" destOrd="0" parTransId="{3A8D7576-69EB-4EC1-8B71-3C5C614A02ED}" sibTransId="{9EF38D77-B614-43A2-9703-2FB9B39DCF75}"/>
    <dgm:cxn modelId="{3C22E29A-A2D0-4508-927A-558057D495F8}" type="presOf" srcId="{C4DE87A2-90C2-4954-AE88-68CE368F1B8A}" destId="{9C927FE2-659C-4ADB-99F5-03AF78EC645E}" srcOrd="0" destOrd="0" presId="urn:microsoft.com/office/officeart/2008/layout/PictureStrips"/>
    <dgm:cxn modelId="{E9EA0EA3-CE1B-4388-950C-093999435476}" type="presParOf" srcId="{9C927FE2-659C-4ADB-99F5-03AF78EC645E}" destId="{AB39BD6E-F2DF-4E47-ACFE-86B619D09363}" srcOrd="0" destOrd="0" presId="urn:microsoft.com/office/officeart/2008/layout/PictureStrips"/>
    <dgm:cxn modelId="{5A2EF1BB-FE5E-4CD7-B53C-6EEF313820E5}" type="presParOf" srcId="{AB39BD6E-F2DF-4E47-ACFE-86B619D09363}" destId="{DFFBD932-985D-4E5B-A0C5-9B8CC977C2DC}" srcOrd="0" destOrd="0" presId="urn:microsoft.com/office/officeart/2008/layout/PictureStrips"/>
    <dgm:cxn modelId="{97A67CF5-E914-40E4-8373-E6D4A6083490}" type="presOf" srcId="{6940AFFB-D668-4BD8-9129-605B8D2B4116}" destId="{DFFBD932-985D-4E5B-A0C5-9B8CC977C2DC}" srcOrd="0" destOrd="0" presId="urn:microsoft.com/office/officeart/2008/layout/PictureStrips"/>
    <dgm:cxn modelId="{06139462-59FF-4F58-A0E5-BAE7DFA04E11}" type="presParOf" srcId="{AB39BD6E-F2DF-4E47-ACFE-86B619D09363}" destId="{28ADC5EC-F0D3-4E8C-B6D5-614114BB7A84}" srcOrd="1" destOrd="0" presId="urn:microsoft.com/office/officeart/2008/layout/PictureStrips"/>
    <dgm:cxn modelId="{1451A689-DB04-4A63-AC18-2DF7AC9F455B}" type="presParOf" srcId="{9C927FE2-659C-4ADB-99F5-03AF78EC645E}" destId="{BA542E14-A70B-4BFF-8D4A-26FE746D4EB8}" srcOrd="1" destOrd="0" presId="urn:microsoft.com/office/officeart/2008/layout/PictureStrips"/>
    <dgm:cxn modelId="{00B928DB-1638-4ECF-82B6-F5311B63B7E1}" type="presParOf" srcId="{9C927FE2-659C-4ADB-99F5-03AF78EC645E}" destId="{AE896DB7-2222-4F28-A6C2-04AFC8734CCE}" srcOrd="2" destOrd="0" presId="urn:microsoft.com/office/officeart/2008/layout/PictureStrips"/>
    <dgm:cxn modelId="{71D05B03-91C4-46A2-B67E-754FD73692BE}" type="presParOf" srcId="{AE896DB7-2222-4F28-A6C2-04AFC8734CCE}" destId="{7DB282D5-F713-4A85-A4CF-FCCD1C2C3C3D}" srcOrd="0" destOrd="2" presId="urn:microsoft.com/office/officeart/2008/layout/PictureStrips"/>
    <dgm:cxn modelId="{28B60F93-12B6-4B1F-A78F-3D8A8CA06507}" type="presOf" srcId="{6B6A3602-7C03-4A08-9FE3-537B6BB5AF43}" destId="{7DB282D5-F713-4A85-A4CF-FCCD1C2C3C3D}" srcOrd="0" destOrd="0" presId="urn:microsoft.com/office/officeart/2008/layout/PictureStrips"/>
    <dgm:cxn modelId="{656BD54F-E0D2-4839-A009-11953068FA17}" type="presParOf" srcId="{AE896DB7-2222-4F28-A6C2-04AFC8734CCE}" destId="{E540E1E5-3190-4D7A-924E-F3721DD42C80}" srcOrd="1" destOrd="2" presId="urn:microsoft.com/office/officeart/2008/layout/PictureStrips"/>
    <dgm:cxn modelId="{D8F182FD-C149-49A7-BD6B-5EC6066BBB77}" type="presParOf" srcId="{9C927FE2-659C-4ADB-99F5-03AF78EC645E}" destId="{2912C659-E08D-401E-8A66-DDB4396530B6}" srcOrd="3" destOrd="0" presId="urn:microsoft.com/office/officeart/2008/layout/PictureStrips"/>
    <dgm:cxn modelId="{B8499743-E293-4E20-8985-4527FEE42F51}" type="presParOf" srcId="{9C927FE2-659C-4ADB-99F5-03AF78EC645E}" destId="{66530A49-FB05-40F7-AE57-E43CACC0BED1}" srcOrd="4" destOrd="0" presId="urn:microsoft.com/office/officeart/2008/layout/PictureStrips"/>
    <dgm:cxn modelId="{D0E438A3-1BE5-4A8A-901A-E09FBC7396C5}" type="presParOf" srcId="{66530A49-FB05-40F7-AE57-E43CACC0BED1}" destId="{DDC636F0-514D-4C8C-930F-9577741FD626}" srcOrd="0" destOrd="4" presId="urn:microsoft.com/office/officeart/2008/layout/PictureStrips"/>
    <dgm:cxn modelId="{2E9EE92B-EA10-4AC2-9DBB-A4D6E7B1119C}" type="presOf" srcId="{8D7D926F-7ABD-4470-9428-D99B90401355}" destId="{DDC636F0-514D-4C8C-930F-9577741FD626}" srcOrd="0" destOrd="0" presId="urn:microsoft.com/office/officeart/2008/layout/PictureStrips"/>
    <dgm:cxn modelId="{E99B2BD3-4D22-41B7-9993-3FD71E5A9054}" type="presParOf" srcId="{66530A49-FB05-40F7-AE57-E43CACC0BED1}" destId="{D49C84B4-3214-4976-9075-25A998075DEC}" srcOrd="1" destOrd="4" presId="urn:microsoft.com/office/officeart/2008/layout/PictureStrips"/>
    <dgm:cxn modelId="{A38C9B5B-3B6E-4698-82E7-28B5FCE9C005}" type="presParOf" srcId="{9C927FE2-659C-4ADB-99F5-03AF78EC645E}" destId="{701195A3-5F3E-4371-B652-718987ED3F9F}" srcOrd="5" destOrd="0" presId="urn:microsoft.com/office/officeart/2008/layout/PictureStrips"/>
    <dgm:cxn modelId="{C98CF839-309C-4316-AD9E-175009445C0A}" type="presParOf" srcId="{9C927FE2-659C-4ADB-99F5-03AF78EC645E}" destId="{E8ED643C-EB34-4626-BED2-1CA151011F6F}" srcOrd="6" destOrd="0" presId="urn:microsoft.com/office/officeart/2008/layout/PictureStrips"/>
    <dgm:cxn modelId="{0C67923B-BC86-43B4-9CB0-EC921E2356F3}" type="presParOf" srcId="{E8ED643C-EB34-4626-BED2-1CA151011F6F}" destId="{BB87ECC0-0DFC-473C-BDD0-F30CF7BC7052}" srcOrd="0" destOrd="6" presId="urn:microsoft.com/office/officeart/2008/layout/PictureStrips"/>
    <dgm:cxn modelId="{E710EAFD-ABEE-4ED1-83DC-2B8A50761B74}" type="presOf" srcId="{DC96ACCE-B7B4-45C9-81FD-7342CE605F1A}" destId="{BB87ECC0-0DFC-473C-BDD0-F30CF7BC7052}" srcOrd="0" destOrd="0" presId="urn:microsoft.com/office/officeart/2008/layout/PictureStrips"/>
    <dgm:cxn modelId="{B9022EE6-EC16-4A81-97DB-FFA2A1B07CAE}" type="presParOf" srcId="{E8ED643C-EB34-4626-BED2-1CA151011F6F}" destId="{7CEAFE40-51DF-4C46-AB69-1CCF7FCFA7AD}" srcOrd="1" destOrd="6"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080000" cy="3810000"/>
        <a:chOff x="0" y="0"/>
        <a:chExt cx="5080000" cy="3810000"/>
      </a:xfrm>
    </dsp:grpSpPr>
    <dsp:sp modelId="{111DEAC9-5D4C-4A6A-A44E-082A26F60596}">
      <dsp:nvSpPr>
        <dsp:cNvPr id="3" name="圆角矩形 2"/>
        <dsp:cNvSpPr/>
      </dsp:nvSpPr>
      <dsp:spPr bwMode="white">
        <a:xfrm>
          <a:off x="0" y="1503947"/>
          <a:ext cx="1336842" cy="80210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21920" tIns="121920" rIns="121920" bIns="12192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endParaRPr lang="zh-CN" altLang="en-US"/>
        </a:p>
      </dsp:txBody>
      <dsp:txXfrm>
        <a:off x="0" y="1503947"/>
        <a:ext cx="1336842" cy="802105"/>
      </dsp:txXfrm>
    </dsp:sp>
    <dsp:sp modelId="{8A5CF0CE-3323-464D-9C63-05C1BDB053F5}">
      <dsp:nvSpPr>
        <dsp:cNvPr id="4" name="右箭头 3"/>
        <dsp:cNvSpPr/>
      </dsp:nvSpPr>
      <dsp:spPr bwMode="white">
        <a:xfrm>
          <a:off x="1462505" y="1739232"/>
          <a:ext cx="283411" cy="33153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endParaRPr lang="zh-CN" altLang="en-US"/>
        </a:p>
      </dsp:txBody>
      <dsp:txXfrm>
        <a:off x="1462505" y="1739232"/>
        <a:ext cx="283411" cy="331537"/>
      </dsp:txXfrm>
    </dsp:sp>
    <dsp:sp modelId="{552FB8E7-A5FB-4CC3-94C3-CE0BDF19F9F1}">
      <dsp:nvSpPr>
        <dsp:cNvPr id="5" name="圆角矩形 4"/>
        <dsp:cNvSpPr/>
      </dsp:nvSpPr>
      <dsp:spPr bwMode="white">
        <a:xfrm>
          <a:off x="1871579" y="1503947"/>
          <a:ext cx="1336842" cy="80210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21920" tIns="121920" rIns="121920" bIns="12192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endParaRPr lang="zh-CN" altLang="en-US"/>
        </a:p>
      </dsp:txBody>
      <dsp:txXfrm>
        <a:off x="1871579" y="1503947"/>
        <a:ext cx="1336842" cy="802105"/>
      </dsp:txXfrm>
    </dsp:sp>
    <dsp:sp modelId="{353C3794-50AA-4D44-83C9-CE28317C3317}">
      <dsp:nvSpPr>
        <dsp:cNvPr id="6" name="右箭头 5"/>
        <dsp:cNvSpPr/>
      </dsp:nvSpPr>
      <dsp:spPr bwMode="white">
        <a:xfrm>
          <a:off x="3334084" y="1739232"/>
          <a:ext cx="283411" cy="33153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endParaRPr lang="zh-CN" altLang="en-US"/>
        </a:p>
      </dsp:txBody>
      <dsp:txXfrm>
        <a:off x="3334084" y="1739232"/>
        <a:ext cx="283411" cy="331537"/>
      </dsp:txXfrm>
    </dsp:sp>
    <dsp:sp modelId="{A1E15D63-E1FF-4A28-A04F-A2B65927BC31}">
      <dsp:nvSpPr>
        <dsp:cNvPr id="7" name="圆角矩形 6"/>
        <dsp:cNvSpPr/>
      </dsp:nvSpPr>
      <dsp:spPr bwMode="white">
        <a:xfrm>
          <a:off x="3743158" y="1503947"/>
          <a:ext cx="1336842" cy="80210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21920" tIns="121920" rIns="121920" bIns="12192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endParaRPr lang="zh-CN" altLang="en-US"/>
        </a:p>
      </dsp:txBody>
      <dsp:txXfrm>
        <a:off x="3743158" y="1503947"/>
        <a:ext cx="1336842" cy="802105"/>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52815" cy="4169410"/>
        <a:chOff x="0" y="0"/>
        <a:chExt cx="8552815" cy="4169410"/>
      </a:xfrm>
    </dsp:grpSpPr>
    <dsp:sp modelId="{DFFBD932-985D-4E5B-A0C5-9B8CC977C2DC}">
      <dsp:nvSpPr>
        <dsp:cNvPr id="3" name="矩形 2"/>
        <dsp:cNvSpPr/>
      </dsp:nvSpPr>
      <dsp:spPr bwMode="white">
        <a:xfrm>
          <a:off x="173872" y="752970"/>
          <a:ext cx="4005123" cy="1251601"/>
        </a:xfrm>
        <a:prstGeom prst="rect">
          <a:avLst/>
        </a:prstGeom>
      </dsp:spPr>
      <dsp:style>
        <a:lnRef idx="1">
          <a:schemeClr val="accent1"/>
        </a:lnRef>
        <a:fillRef idx="1">
          <a:schemeClr val="lt1">
            <a:alpha val="40000"/>
          </a:schemeClr>
        </a:fillRef>
        <a:effectRef idx="0">
          <a:scrgbClr r="0" g="0" b="0"/>
        </a:effectRef>
        <a:fontRef idx="minor"/>
      </dsp:style>
      <dsp:txBody>
        <a:bodyPr vert="horz" wrap="square" lIns="847751"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a:solidFill>
                <a:schemeClr val="dk1"/>
              </a:solidFill>
              <a:latin typeface="Calibri" charset="0"/>
              <a:cs typeface="宋体" charset="0"/>
              <a:sym typeface="+mn-ea"/>
            </a:rPr>
            <a:t>1. </a:t>
          </a:r>
          <a:r>
            <a:rPr lang="zh-CN">
              <a:solidFill>
                <a:schemeClr val="dk1"/>
              </a:solidFill>
              <a:cs typeface="宋体" charset="0"/>
              <a:sym typeface="+mn-ea"/>
            </a:rPr>
            <a:t>利用</a:t>
          </a:r>
          <a:r>
            <a:rPr lang="zh-CN">
              <a:solidFill>
                <a:schemeClr val="dk1"/>
              </a:solidFill>
              <a:latin typeface="Calibri" charset="0"/>
              <a:cs typeface="宋体" charset="0"/>
              <a:sym typeface="+mn-ea"/>
            </a:rPr>
            <a:t>独立终端</a:t>
          </a:r>
          <a:r>
            <a:rPr lang="zh-CN">
              <a:solidFill>
                <a:schemeClr val="dk1"/>
              </a:solidFill>
              <a:cs typeface="宋体" charset="0"/>
              <a:sym typeface="+mn-ea"/>
            </a:rPr>
            <a:t>和</a:t>
          </a:r>
          <a:r>
            <a:rPr lang="zh-CN">
              <a:solidFill>
                <a:schemeClr val="dk1"/>
              </a:solidFill>
              <a:latin typeface="Calibri" charset="0"/>
              <a:cs typeface="宋体" charset="0"/>
              <a:sym typeface="+mn-ea"/>
            </a:rPr>
            <a:t>传感器</a:t>
          </a:r>
          <a:r>
            <a:rPr lang="zh-CN">
              <a:solidFill>
                <a:schemeClr val="dk1"/>
              </a:solidFill>
              <a:cs typeface="宋体" charset="0"/>
              <a:sym typeface="+mn-ea"/>
            </a:rPr>
            <a:t>来实时监测大棚内的</a:t>
          </a:r>
          <a:r>
            <a:rPr lang="zh-CN">
              <a:solidFill>
                <a:schemeClr val="dk1"/>
              </a:solidFill>
              <a:latin typeface="Calibri" charset="0"/>
              <a:cs typeface="宋体" charset="0"/>
              <a:sym typeface="+mn-ea"/>
            </a:rPr>
            <a:t>数据</a:t>
          </a:r>
          <a:r>
            <a:rPr lang="zh-CN">
              <a:solidFill>
                <a:schemeClr val="dk1"/>
              </a:solidFill>
              <a:cs typeface="宋体" charset="0"/>
              <a:sym typeface="+mn-ea"/>
            </a:rPr>
            <a:t>，以提供最适宜的生长条件。</a:t>
          </a:r>
          <a:endParaRPr lang="zh-CN" altLang="en-US">
            <a:solidFill>
              <a:schemeClr val="dk1"/>
            </a:solidFill>
          </a:endParaRPr>
        </a:p>
      </dsp:txBody>
      <dsp:txXfrm>
        <a:off x="173872" y="752970"/>
        <a:ext cx="4005123" cy="1251601"/>
      </dsp:txXfrm>
    </dsp:sp>
    <dsp:sp modelId="{28ADC5EC-F0D3-4E8C-B6D5-614114BB7A84}">
      <dsp:nvSpPr>
        <dsp:cNvPr id="4" name="矩形 3"/>
        <dsp:cNvSpPr/>
      </dsp:nvSpPr>
      <dsp:spPr bwMode="white">
        <a:xfrm>
          <a:off x="6992" y="572183"/>
          <a:ext cx="876121" cy="1314181"/>
        </a:xfrm>
        <a:prstGeom prst="rect">
          <a:avLst/>
        </a:prstGeom>
        <a:blipFill>
          <a:blip r:embed="rId1"/>
          <a:stretch>
            <a:fillRect/>
          </a:stretch>
        </a:blipFill>
      </dsp:spPr>
      <dsp:style>
        <a:lnRef idx="0">
          <a:schemeClr val="lt1"/>
        </a:lnRef>
        <a:fillRef idx="1">
          <a:schemeClr val="accent1">
            <a:tint val="50000"/>
          </a:schemeClr>
        </a:fillRef>
        <a:effectRef idx="3">
          <a:scrgbClr r="0" g="0" b="0"/>
        </a:effectRef>
        <a:fontRef idx="minor"/>
      </dsp:style>
      <dsp:txXfrm>
        <a:off x="6992" y="572183"/>
        <a:ext cx="876121" cy="1314181"/>
      </dsp:txXfrm>
    </dsp:sp>
    <dsp:sp modelId="{7DB282D5-F713-4A85-A4CF-FCCD1C2C3C3D}">
      <dsp:nvSpPr>
        <dsp:cNvPr id="5" name="矩形 4"/>
        <dsp:cNvSpPr/>
      </dsp:nvSpPr>
      <dsp:spPr bwMode="white">
        <a:xfrm>
          <a:off x="4549256" y="752970"/>
          <a:ext cx="4005123" cy="1251601"/>
        </a:xfrm>
        <a:prstGeom prst="rect">
          <a:avLst/>
        </a:prstGeom>
      </dsp:spPr>
      <dsp:style>
        <a:lnRef idx="1">
          <a:schemeClr val="accent1"/>
        </a:lnRef>
        <a:fillRef idx="1">
          <a:schemeClr val="lt1">
            <a:alpha val="40000"/>
          </a:schemeClr>
        </a:fillRef>
        <a:effectRef idx="0">
          <a:scrgbClr r="0" g="0" b="0"/>
        </a:effectRef>
        <a:fontRef idx="minor"/>
      </dsp:style>
      <dsp:txBody>
        <a:bodyPr vert="horz" wrap="square" lIns="847751" tIns="34290" rIns="34290" bIns="34290"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buNone/>
          </a:pPr>
          <a:r>
            <a:rPr lang="en-US" altLang="zh-CN" sz="1400">
              <a:solidFill>
                <a:schemeClr val="dk1"/>
              </a:solidFill>
              <a:cs typeface="宋体" charset="0"/>
              <a:sym typeface="+mn-ea"/>
            </a:rPr>
            <a:t>2.</a:t>
          </a:r>
          <a:r>
            <a:rPr lang="zh-CN" sz="1400">
              <a:solidFill>
                <a:schemeClr val="dk1"/>
              </a:solidFill>
              <a:cs typeface="宋体" charset="0"/>
              <a:sym typeface="+mn-ea"/>
            </a:rPr>
            <a:t>通过喷出有机色素溶液来调整进光，并降低温度</a:t>
          </a:r>
          <a:r>
            <a:rPr lang="zh-CN" sz="1400">
              <a:solidFill>
                <a:schemeClr val="dk1"/>
              </a:solidFill>
              <a:latin typeface="Calibri" charset="0"/>
              <a:cs typeface="宋体" charset="0"/>
              <a:sym typeface="+mn-ea"/>
            </a:rPr>
            <a:t>、</a:t>
          </a:r>
          <a:r>
            <a:rPr lang="zh-CN" sz="1400">
              <a:solidFill>
                <a:schemeClr val="dk1"/>
              </a:solidFill>
              <a:cs typeface="宋体" charset="0"/>
              <a:sym typeface="+mn-ea"/>
            </a:rPr>
            <a:t>调整水泵的喷水时间</a:t>
          </a:r>
          <a:r>
            <a:rPr lang="zh-CN" sz="1400">
              <a:solidFill>
                <a:schemeClr val="dk1"/>
              </a:solidFill>
              <a:latin typeface="Calibri" charset="0"/>
              <a:cs typeface="宋体" charset="0"/>
              <a:sym typeface="+mn-ea"/>
            </a:rPr>
            <a:t>，</a:t>
          </a:r>
          <a:r>
            <a:rPr lang="zh-CN" sz="1400">
              <a:solidFill>
                <a:schemeClr val="dk1"/>
              </a:solidFill>
              <a:cs typeface="宋体" charset="0"/>
              <a:sym typeface="+mn-ea"/>
            </a:rPr>
            <a:t>以</a:t>
          </a:r>
          <a:r>
            <a:rPr lang="zh-CN" sz="1400">
              <a:solidFill>
                <a:schemeClr val="dk1"/>
              </a:solidFill>
              <a:latin typeface="Calibri" charset="0"/>
              <a:cs typeface="宋体" charset="0"/>
              <a:sym typeface="+mn-ea"/>
            </a:rPr>
            <a:t>满足</a:t>
          </a:r>
          <a:r>
            <a:rPr lang="zh-CN" sz="1400">
              <a:solidFill>
                <a:schemeClr val="dk1"/>
              </a:solidFill>
              <a:cs typeface="宋体" charset="0"/>
              <a:sym typeface="+mn-ea"/>
            </a:rPr>
            <a:t>植物生长的需求。利用</a:t>
          </a:r>
          <a:r>
            <a:rPr lang="zh-CN" sz="1400">
              <a:solidFill>
                <a:schemeClr val="dk1"/>
              </a:solidFill>
              <a:latin typeface="Calibri" charset="0"/>
              <a:cs typeface="宋体" charset="0"/>
              <a:sym typeface="+mn-ea"/>
            </a:rPr>
            <a:t>虹吸</a:t>
          </a:r>
          <a:r>
            <a:rPr lang="zh-CN" sz="1400">
              <a:solidFill>
                <a:schemeClr val="dk1"/>
              </a:solidFill>
              <a:cs typeface="宋体" charset="0"/>
              <a:sym typeface="+mn-ea"/>
            </a:rPr>
            <a:t>作用，将色素</a:t>
          </a:r>
          <a:r>
            <a:rPr lang="zh-CN" sz="1400">
              <a:solidFill>
                <a:schemeClr val="dk1"/>
              </a:solidFill>
              <a:latin typeface="Calibri" charset="0"/>
              <a:cs typeface="宋体" charset="0"/>
              <a:sym typeface="+mn-ea"/>
            </a:rPr>
            <a:t>自然流回</a:t>
          </a:r>
          <a:r>
            <a:rPr lang="zh-CN" sz="1400">
              <a:solidFill>
                <a:schemeClr val="dk1"/>
              </a:solidFill>
              <a:cs typeface="宋体" charset="0"/>
              <a:sym typeface="+mn-ea"/>
            </a:rPr>
            <a:t>贮液箱中，</a:t>
          </a:r>
          <a:r>
            <a:rPr lang="zh-CN" sz="1400">
              <a:solidFill>
                <a:schemeClr val="dk1"/>
              </a:solidFill>
              <a:latin typeface="Calibri" charset="0"/>
              <a:cs typeface="宋体" charset="0"/>
              <a:sym typeface="+mn-ea"/>
            </a:rPr>
            <a:t>节约人力物力</a:t>
          </a:r>
          <a:endParaRPr lang="zh-CN" altLang="en-US" sz="1400">
            <a:solidFill>
              <a:schemeClr val="dk1"/>
            </a:solidFill>
            <a:latin typeface="Calibri" charset="0"/>
            <a:cs typeface="宋体" charset="0"/>
            <a:sym typeface="+mn-ea"/>
          </a:endParaRPr>
        </a:p>
      </dsp:txBody>
      <dsp:txXfrm>
        <a:off x="4549256" y="752970"/>
        <a:ext cx="4005123" cy="1251601"/>
      </dsp:txXfrm>
    </dsp:sp>
    <dsp:sp modelId="{E540E1E5-3190-4D7A-924E-F3721DD42C80}">
      <dsp:nvSpPr>
        <dsp:cNvPr id="6" name="矩形 5"/>
        <dsp:cNvSpPr/>
      </dsp:nvSpPr>
      <dsp:spPr bwMode="white">
        <a:xfrm>
          <a:off x="4382376" y="572183"/>
          <a:ext cx="876121" cy="1314181"/>
        </a:xfrm>
        <a:prstGeom prst="rect">
          <a:avLst/>
        </a:prstGeom>
        <a:blipFill>
          <a:blip r:embed="rId2"/>
          <a:stretch>
            <a:fillRect/>
          </a:stretch>
        </a:blipFill>
      </dsp:spPr>
      <dsp:style>
        <a:lnRef idx="0">
          <a:schemeClr val="lt1"/>
        </a:lnRef>
        <a:fillRef idx="1">
          <a:schemeClr val="accent1">
            <a:tint val="50000"/>
          </a:schemeClr>
        </a:fillRef>
        <a:effectRef idx="3">
          <a:scrgbClr r="0" g="0" b="0"/>
        </a:effectRef>
        <a:fontRef idx="minor"/>
      </dsp:style>
      <dsp:txXfrm>
        <a:off x="4382376" y="572183"/>
        <a:ext cx="876121" cy="1314181"/>
      </dsp:txXfrm>
    </dsp:sp>
    <dsp:sp modelId="{DDC636F0-514D-4C8C-930F-9577741FD626}">
      <dsp:nvSpPr>
        <dsp:cNvPr id="7" name="矩形 6"/>
        <dsp:cNvSpPr/>
      </dsp:nvSpPr>
      <dsp:spPr bwMode="white">
        <a:xfrm>
          <a:off x="173872" y="2345626"/>
          <a:ext cx="4005123" cy="1251601"/>
        </a:xfrm>
        <a:prstGeom prst="rect">
          <a:avLst/>
        </a:prstGeom>
      </dsp:spPr>
      <dsp:style>
        <a:lnRef idx="1">
          <a:schemeClr val="accent1"/>
        </a:lnRef>
        <a:fillRef idx="1">
          <a:schemeClr val="lt1">
            <a:alpha val="40000"/>
          </a:schemeClr>
        </a:fillRef>
        <a:effectRef idx="0">
          <a:scrgbClr r="0" g="0" b="0"/>
        </a:effectRef>
        <a:fontRef idx="minor"/>
      </dsp:style>
      <dsp:txBody>
        <a:bodyPr vert="horz" wrap="square" lIns="847751"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a:solidFill>
                <a:schemeClr val="dk1"/>
              </a:solidFill>
              <a:latin typeface="Calibri" charset="0"/>
              <a:cs typeface="宋体" charset="0"/>
              <a:sym typeface="+mn-ea"/>
            </a:rPr>
            <a:t>3</a:t>
          </a:r>
          <a:r>
            <a:rPr lang="en-US">
              <a:solidFill>
                <a:schemeClr val="dk1"/>
              </a:solidFill>
              <a:latin typeface="Calibri" charset="0"/>
              <a:cs typeface="宋体" charset="0"/>
              <a:sym typeface="+mn-ea"/>
            </a:rPr>
            <a:t>.</a:t>
          </a:r>
          <a:r>
            <a:rPr lang="zh-CN">
              <a:solidFill>
                <a:schemeClr val="dk1"/>
              </a:solidFill>
              <a:cs typeface="宋体" charset="0"/>
              <a:sym typeface="+mn-ea"/>
            </a:rPr>
            <a:t>安装温度传感器</a:t>
          </a:r>
          <a:r>
            <a:rPr lang="zh-CN">
              <a:solidFill>
                <a:schemeClr val="dk1"/>
              </a:solidFill>
              <a:latin typeface="Calibri" charset="0"/>
              <a:cs typeface="宋体" charset="0"/>
              <a:sym typeface="+mn-ea"/>
            </a:rPr>
            <a:t>、温控及通风</a:t>
          </a:r>
          <a:r>
            <a:rPr lang="zh-CN">
              <a:solidFill>
                <a:schemeClr val="dk1"/>
              </a:solidFill>
              <a:cs typeface="宋体" charset="0"/>
              <a:sym typeface="+mn-ea"/>
            </a:rPr>
            <a:t>设备来实现</a:t>
          </a:r>
          <a:r>
            <a:rPr lang="zh-CN">
              <a:solidFill>
                <a:schemeClr val="dk1"/>
              </a:solidFill>
              <a:latin typeface="Calibri" charset="0"/>
              <a:cs typeface="宋体" charset="0"/>
              <a:sym typeface="+mn-ea"/>
            </a:rPr>
            <a:t>智能化</a:t>
          </a:r>
          <a:r>
            <a:rPr lang="zh-CN">
              <a:solidFill>
                <a:schemeClr val="dk1"/>
              </a:solidFill>
              <a:cs typeface="宋体" charset="0"/>
              <a:sym typeface="+mn-ea"/>
            </a:rPr>
            <a:t>温度控制</a:t>
          </a:r>
          <a:r>
            <a:rPr lang="zh-CN">
              <a:solidFill>
                <a:schemeClr val="dk1"/>
              </a:solidFill>
              <a:latin typeface="Calibri" charset="0"/>
              <a:cs typeface="宋体" charset="0"/>
              <a:sym typeface="+mn-ea"/>
            </a:rPr>
            <a:t>，</a:t>
          </a:r>
          <a:r>
            <a:rPr lang="zh-CN">
              <a:solidFill>
                <a:schemeClr val="dk1"/>
              </a:solidFill>
              <a:cs typeface="宋体" charset="0"/>
              <a:sym typeface="+mn-ea"/>
            </a:rPr>
            <a:t>来保持适宜的湿度和</a:t>
          </a:r>
          <a:r>
            <a:rPr lang="zh-CN">
              <a:solidFill>
                <a:schemeClr val="dk1"/>
              </a:solidFill>
              <a:latin typeface="Calibri" charset="0"/>
              <a:cs typeface="宋体" charset="0"/>
              <a:sym typeface="+mn-ea"/>
            </a:rPr>
            <a:t>氧</a:t>
          </a:r>
          <a:r>
            <a:rPr lang="zh-CN">
              <a:solidFill>
                <a:schemeClr val="dk1"/>
              </a:solidFill>
              <a:cs typeface="宋体" charset="0"/>
              <a:sym typeface="+mn-ea"/>
            </a:rPr>
            <a:t>气供应，促进植物的光合作用和生长。</a:t>
          </a:r>
          <a:endParaRPr lang="zh-CN" altLang="en-US">
            <a:solidFill>
              <a:schemeClr val="dk1"/>
            </a:solidFill>
          </a:endParaRPr>
        </a:p>
      </dsp:txBody>
      <dsp:txXfrm>
        <a:off x="173872" y="2345626"/>
        <a:ext cx="4005123" cy="1251601"/>
      </dsp:txXfrm>
    </dsp:sp>
    <dsp:sp modelId="{D49C84B4-3214-4976-9075-25A998075DEC}">
      <dsp:nvSpPr>
        <dsp:cNvPr id="8" name="矩形 7"/>
        <dsp:cNvSpPr/>
      </dsp:nvSpPr>
      <dsp:spPr bwMode="white">
        <a:xfrm>
          <a:off x="6992" y="2164839"/>
          <a:ext cx="876121" cy="1314181"/>
        </a:xfrm>
        <a:prstGeom prst="rect">
          <a:avLst/>
        </a:prstGeom>
        <a:blipFill>
          <a:blip r:embed="rId3"/>
          <a:stretch>
            <a:fillRect/>
          </a:stretch>
        </a:blipFill>
      </dsp:spPr>
      <dsp:style>
        <a:lnRef idx="0">
          <a:schemeClr val="lt1"/>
        </a:lnRef>
        <a:fillRef idx="1">
          <a:schemeClr val="accent1">
            <a:tint val="50000"/>
          </a:schemeClr>
        </a:fillRef>
        <a:effectRef idx="3">
          <a:scrgbClr r="0" g="0" b="0"/>
        </a:effectRef>
        <a:fontRef idx="minor"/>
      </dsp:style>
      <dsp:txXfrm>
        <a:off x="6992" y="2164839"/>
        <a:ext cx="876121" cy="1314181"/>
      </dsp:txXfrm>
    </dsp:sp>
    <dsp:sp modelId="{BB87ECC0-0DFC-473C-BDD0-F30CF7BC7052}">
      <dsp:nvSpPr>
        <dsp:cNvPr id="9" name="矩形 8"/>
        <dsp:cNvSpPr/>
      </dsp:nvSpPr>
      <dsp:spPr bwMode="white">
        <a:xfrm>
          <a:off x="4549256" y="2345626"/>
          <a:ext cx="4005123" cy="1251601"/>
        </a:xfrm>
        <a:prstGeom prst="rect">
          <a:avLst/>
        </a:prstGeom>
      </dsp:spPr>
      <dsp:style>
        <a:lnRef idx="1">
          <a:schemeClr val="accent1"/>
        </a:lnRef>
        <a:fillRef idx="1">
          <a:schemeClr val="lt1">
            <a:alpha val="40000"/>
          </a:schemeClr>
        </a:fillRef>
        <a:effectRef idx="0">
          <a:scrgbClr r="0" g="0" b="0"/>
        </a:effectRef>
        <a:fontRef idx="minor"/>
      </dsp:style>
      <dsp:txBody>
        <a:bodyPr vert="horz" wrap="square" lIns="847751"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a:solidFill>
                <a:schemeClr val="dk1"/>
              </a:solidFill>
              <a:sym typeface="+mn-ea"/>
            </a:rPr>
            <a:t>4.</a:t>
          </a:r>
          <a:r>
            <a:rPr>
              <a:solidFill>
                <a:schemeClr val="dk1"/>
              </a:solidFill>
              <a:sym typeface="+mn-ea"/>
            </a:rPr>
            <a:t>添</a:t>
          </a:r>
          <a:r>
            <a:rPr lang="zh-CN">
              <a:solidFill>
                <a:schemeClr val="dk1"/>
              </a:solidFill>
              <a:cs typeface="宋体" charset="0"/>
              <a:sym typeface="+mn-ea"/>
            </a:rPr>
            <a:t>加</a:t>
          </a:r>
          <a:r>
            <a:rPr>
              <a:solidFill>
                <a:schemeClr val="dk1"/>
              </a:solidFill>
              <a:sym typeface="+mn-ea"/>
            </a:rPr>
            <a:t>补</a:t>
          </a:r>
          <a:r>
            <a:rPr lang="zh-CN">
              <a:solidFill>
                <a:schemeClr val="dk1"/>
              </a:solidFill>
              <a:latin typeface="Calibri" charset="0"/>
              <a:cs typeface="宋体" charset="0"/>
              <a:sym typeface="+mn-ea"/>
            </a:rPr>
            <a:t>光灯加强光照</a:t>
          </a:r>
          <a:r>
            <a:rPr>
              <a:solidFill>
                <a:schemeClr val="dk1"/>
              </a:solidFill>
              <a:sym typeface="+mn-ea"/>
            </a:rPr>
            <a:t>，</a:t>
          </a:r>
          <a:r>
            <a:rPr lang="zh-CN">
              <a:solidFill>
                <a:schemeClr val="dk1"/>
              </a:solidFill>
              <a:cs typeface="宋体" charset="0"/>
              <a:sym typeface="+mn-ea"/>
            </a:rPr>
            <a:t>在冬季或阴天，提供足够的光照</a:t>
          </a:r>
          <a:endParaRPr lang="zh-CN">
            <a:solidFill>
              <a:schemeClr val="dk1"/>
            </a:solidFill>
            <a:cs typeface="宋体" charset="0"/>
          </a:endParaRPr>
        </a:p>
      </dsp:txBody>
      <dsp:txXfrm>
        <a:off x="4549256" y="2345626"/>
        <a:ext cx="4005123" cy="1251601"/>
      </dsp:txXfrm>
    </dsp:sp>
    <dsp:sp modelId="{7CEAFE40-51DF-4C46-AB69-1CCF7FCFA7AD}">
      <dsp:nvSpPr>
        <dsp:cNvPr id="10" name="矩形 9"/>
        <dsp:cNvSpPr/>
      </dsp:nvSpPr>
      <dsp:spPr bwMode="white">
        <a:xfrm>
          <a:off x="4382376" y="2164839"/>
          <a:ext cx="876121" cy="1314181"/>
        </a:xfrm>
        <a:prstGeom prst="rect">
          <a:avLst/>
        </a:prstGeom>
      </dsp:spPr>
      <dsp:style>
        <a:lnRef idx="0">
          <a:schemeClr val="lt1"/>
        </a:lnRef>
        <a:fillRef idx="1">
          <a:schemeClr val="accent1">
            <a:tint val="50000"/>
          </a:schemeClr>
        </a:fillRef>
        <a:effectRef idx="3">
          <a:scrgbClr r="0" g="0" b="0"/>
        </a:effectRef>
        <a:fontRef idx="minor"/>
      </dsp:style>
      <dsp:txXfrm>
        <a:off x="4382376" y="2164839"/>
        <a:ext cx="876121" cy="131418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先说作品后说过程。为什么，做什么，怎么做</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强调一体化，外观融入特色，文化遗迹，风格</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强调一体化，外观融入特色，文化遗迹，风格</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强调一体化，外观融入特色，文化遗迹，风格</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虽然是论文，但还是打造产品验证策略</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创新思路产生物化成果</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自动化</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强调一体化，外观融入特色，文化遗迹，风格</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强调一体化，外观融入特色，文化遗迹，风格</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强调一体化，外观融入特色，文化遗迹，风格</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强调一体化，外观融入特色，文化遗迹，风格</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强调一体化，外观融入特色，文化遗迹，风格</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强调一体化，外观融入特色，文化遗迹，风格</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7A1230D-5AAB-4A76-825D-0D3E11A3B3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71F022-DABA-4D6A-AB3A-1A8916FB89A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7A1230D-5AAB-4A76-825D-0D3E11A3B3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71F022-DABA-4D6A-AB3A-1A8916FB89A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7A1230D-5AAB-4A76-825D-0D3E11A3B3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71F022-DABA-4D6A-AB3A-1A8916FB89A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7A1230D-5AAB-4A76-825D-0D3E11A3B3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71F022-DABA-4D6A-AB3A-1A8916FB89A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7A1230D-5AAB-4A76-825D-0D3E11A3B3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71F022-DABA-4D6A-AB3A-1A8916FB89A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D7A1230D-5AAB-4A76-825D-0D3E11A3B3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71F022-DABA-4D6A-AB3A-1A8916FB89A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7A1230D-5AAB-4A76-825D-0D3E11A3B3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971F022-DABA-4D6A-AB3A-1A8916FB89A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7A1230D-5AAB-4A76-825D-0D3E11A3B30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971F022-DABA-4D6A-AB3A-1A8916FB89A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7A1230D-5AAB-4A76-825D-0D3E11A3B30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971F022-DABA-4D6A-AB3A-1A8916FB89A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A1230D-5AAB-4A76-825D-0D3E11A3B30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971F022-DABA-4D6A-AB3A-1A8916FB89A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7A1230D-5AAB-4A76-825D-0D3E11A3B3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971F022-DABA-4D6A-AB3A-1A8916FB89A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7A1230D-5AAB-4A76-825D-0D3E11A3B3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71F022-DABA-4D6A-AB3A-1A8916FB89A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7A1230D-5AAB-4A76-825D-0D3E11A3B3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971F022-DABA-4D6A-AB3A-1A8916FB89A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7A1230D-5AAB-4A76-825D-0D3E11A3B3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71F022-DABA-4D6A-AB3A-1A8916FB89A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7A1230D-5AAB-4A76-825D-0D3E11A3B3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71F022-DABA-4D6A-AB3A-1A8916FB89A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D7A1230D-5AAB-4A76-825D-0D3E11A3B3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71F022-DABA-4D6A-AB3A-1A8916FB89A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7A1230D-5AAB-4A76-825D-0D3E11A3B3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971F022-DABA-4D6A-AB3A-1A8916FB89A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7A1230D-5AAB-4A76-825D-0D3E11A3B30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971F022-DABA-4D6A-AB3A-1A8916FB89A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7A1230D-5AAB-4A76-825D-0D3E11A3B30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971F022-DABA-4D6A-AB3A-1A8916FB89A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A1230D-5AAB-4A76-825D-0D3E11A3B30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971F022-DABA-4D6A-AB3A-1A8916FB89A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7A1230D-5AAB-4A76-825D-0D3E11A3B3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971F022-DABA-4D6A-AB3A-1A8916FB89A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7A1230D-5AAB-4A76-825D-0D3E11A3B3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971F022-DABA-4D6A-AB3A-1A8916FB89A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A1230D-5AAB-4A76-825D-0D3E11A3B30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71F022-DABA-4D6A-AB3A-1A8916FB89A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A1230D-5AAB-4A76-825D-0D3E11A3B30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71F022-DABA-4D6A-AB3A-1A8916FB89A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comments" Target="../comments/comment6.xml"/><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5" Type="http://schemas.openxmlformats.org/officeDocument/2006/relationships/comments" Target="../comments/comment7.xml"/><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5" Type="http://schemas.openxmlformats.org/officeDocument/2006/relationships/comments" Target="../comments/comment8.xml"/><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20.jpe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7" Type="http://schemas.openxmlformats.org/officeDocument/2006/relationships/comments" Target="../comments/comment9.xml"/><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tags" Target="../tags/tag7.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xml"/><Relationship Id="rId7" Type="http://schemas.openxmlformats.org/officeDocument/2006/relationships/image" Target="../media/image8.png"/><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tags" Target="../tags/tag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7" Type="http://schemas.openxmlformats.org/officeDocument/2006/relationships/comments" Target="../comments/comment1.xml"/><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image" Target="../media/image7.jpeg"/><Relationship Id="rId2" Type="http://schemas.openxmlformats.org/officeDocument/2006/relationships/tags" Target="../tags/tag3.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6" Type="http://schemas.openxmlformats.org/officeDocument/2006/relationships/comments" Target="../comments/comment2.xml"/><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4.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7.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tags" Target="../tags/tag5.xml"/><Relationship Id="rId10" Type="http://schemas.openxmlformats.org/officeDocument/2006/relationships/comments" Target="../comments/comment3.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9" Type="http://schemas.openxmlformats.org/officeDocument/2006/relationships/comments" Target="../comments/comment4.xml"/><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png"/><Relationship Id="rId2" Type="http://schemas.openxmlformats.org/officeDocument/2006/relationships/tags" Target="../tags/tag6.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7" Type="http://schemas.openxmlformats.org/officeDocument/2006/relationships/comments" Target="../comments/comment5.xml"/><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438400"/>
            <a:ext cx="9144000" cy="1263650"/>
          </a:xfrm>
        </p:spPr>
        <p:txBody>
          <a:bodyPr>
            <a:normAutofit/>
          </a:bodyPr>
          <a:lstStyle/>
          <a:p>
            <a:r>
              <a:rPr lang="zh-CN" altLang="zh-CN" dirty="0">
                <a:solidFill>
                  <a:schemeClr val="bg1"/>
                </a:solidFill>
                <a:latin typeface="文泉驿等宽正黑" panose="02000603000000000000" charset="-122"/>
                <a:ea typeface="文泉驿等宽正黑" panose="02000603000000000000" charset="-122"/>
                <a:cs typeface="华文隶书" panose="02010800040101010101" charset="-122"/>
              </a:rPr>
              <a:t>自适应阳光调节智慧农业</a:t>
            </a:r>
            <a:endParaRPr lang="zh-CN" altLang="zh-CN" dirty="0">
              <a:solidFill>
                <a:schemeClr val="bg1"/>
              </a:solidFill>
              <a:latin typeface="文泉驿等宽正黑" panose="02000603000000000000" charset="-122"/>
              <a:ea typeface="文泉驿等宽正黑" panose="02000603000000000000" charset="-122"/>
              <a:cs typeface="华文隶书" panose="02010800040101010101" charset="-122"/>
            </a:endParaRPr>
          </a:p>
        </p:txBody>
      </p:sp>
      <p:sp>
        <p:nvSpPr>
          <p:cNvPr id="3" name="副标题 2"/>
          <p:cNvSpPr>
            <a:spLocks noGrp="1"/>
          </p:cNvSpPr>
          <p:nvPr>
            <p:ph type="subTitle" idx="1"/>
          </p:nvPr>
        </p:nvSpPr>
        <p:spPr>
          <a:xfrm>
            <a:off x="5333365" y="4027805"/>
            <a:ext cx="6805295" cy="586740"/>
          </a:xfrm>
        </p:spPr>
        <p:txBody>
          <a:bodyPr>
            <a:normAutofit/>
          </a:bodyPr>
          <a:lstStyle/>
          <a:p>
            <a:r>
              <a:rPr lang="en-US" altLang="zh-CN" sz="3200">
                <a:solidFill>
                  <a:schemeClr val="bg1"/>
                </a:solidFill>
                <a:latin typeface="HONOR Sans CN" panose="05000200000000000000" charset="-122"/>
                <a:ea typeface="HONOR Sans CN" panose="05000200000000000000" charset="-122"/>
                <a:cs typeface="HONOR Sans CN" panose="05000200000000000000" charset="-122"/>
              </a:rPr>
              <a:t>——</a:t>
            </a:r>
            <a:r>
              <a:rPr lang="zh-CN" altLang="en-US" sz="3200">
                <a:solidFill>
                  <a:schemeClr val="bg1"/>
                </a:solidFill>
                <a:latin typeface="HONOR Sans CN" panose="05000200000000000000" charset="-122"/>
                <a:ea typeface="HONOR Sans CN" panose="05000200000000000000" charset="-122"/>
                <a:cs typeface="HONOR Sans CN" panose="05000200000000000000" charset="-122"/>
              </a:rPr>
              <a:t>农业智能化的新一代实现方式</a:t>
            </a:r>
            <a:endParaRPr lang="zh-CN" altLang="en-US" sz="3200">
              <a:solidFill>
                <a:schemeClr val="bg1"/>
              </a:solidFill>
              <a:latin typeface="HONOR Sans CN" panose="05000200000000000000" charset="-122"/>
              <a:ea typeface="HONOR Sans CN" panose="05000200000000000000" charset="-122"/>
              <a:cs typeface="HONOR Sans CN" panose="05000200000000000000" charset="-122"/>
            </a:endParaRPr>
          </a:p>
        </p:txBody>
      </p:sp>
      <p:sp>
        <p:nvSpPr>
          <p:cNvPr id="4" name="文本框 3"/>
          <p:cNvSpPr txBox="1"/>
          <p:nvPr/>
        </p:nvSpPr>
        <p:spPr>
          <a:xfrm>
            <a:off x="6924040" y="5581650"/>
            <a:ext cx="5024120" cy="1076325"/>
          </a:xfrm>
          <a:prstGeom prst="rect">
            <a:avLst/>
          </a:prstGeom>
          <a:noFill/>
        </p:spPr>
        <p:txBody>
          <a:bodyPr wrap="square" rtlCol="0">
            <a:spAutoFit/>
          </a:bodyPr>
          <a:p>
            <a:pPr algn="r" fontAlgn="auto">
              <a:lnSpc>
                <a:spcPts val="2560"/>
              </a:lnSpc>
            </a:pPr>
            <a:r>
              <a:rPr lang="zh-CN" altLang="en-US">
                <a:solidFill>
                  <a:schemeClr val="bg1"/>
                </a:solidFill>
                <a:latin typeface="方正宋体S-超大字符集" panose="02000000000000000000" charset="-122"/>
                <a:ea typeface="方正宋体S-超大字符集" panose="02000000000000000000" charset="-122"/>
                <a:cs typeface="方正宋体S-超大字符集" panose="02000000000000000000" charset="-122"/>
              </a:rPr>
              <a:t>新疆生产建设兵团第一中学</a:t>
            </a:r>
            <a:endParaRPr lang="zh-CN" altLang="en-US">
              <a:solidFill>
                <a:schemeClr val="bg1"/>
              </a:solidFill>
              <a:latin typeface="方正宋体S-超大字符集" panose="02000000000000000000" charset="-122"/>
              <a:ea typeface="方正宋体S-超大字符集" panose="02000000000000000000" charset="-122"/>
              <a:cs typeface="方正宋体S-超大字符集" panose="02000000000000000000" charset="-122"/>
            </a:endParaRPr>
          </a:p>
          <a:p>
            <a:pPr algn="r" fontAlgn="auto">
              <a:lnSpc>
                <a:spcPts val="2560"/>
              </a:lnSpc>
            </a:pPr>
            <a:r>
              <a:rPr lang="zh-CN" altLang="en-US">
                <a:solidFill>
                  <a:schemeClr val="bg1"/>
                </a:solidFill>
                <a:latin typeface="方正宋体S-超大字符集" panose="02000000000000000000" charset="-122"/>
                <a:ea typeface="方正宋体S-超大字符集" panose="02000000000000000000" charset="-122"/>
                <a:cs typeface="方正宋体S-超大字符集" panose="02000000000000000000" charset="-122"/>
              </a:rPr>
              <a:t>季宇志</a:t>
            </a:r>
            <a:r>
              <a:rPr lang="en-US" altLang="zh-CN">
                <a:solidFill>
                  <a:schemeClr val="bg1"/>
                </a:solidFill>
                <a:latin typeface="方正宋体S-超大字符集" panose="02000000000000000000" charset="-122"/>
                <a:ea typeface="方正宋体S-超大字符集" panose="02000000000000000000" charset="-122"/>
                <a:cs typeface="方正宋体S-超大字符集" panose="02000000000000000000" charset="-122"/>
              </a:rPr>
              <a:t>    </a:t>
            </a:r>
            <a:r>
              <a:rPr lang="zh-CN" altLang="en-US">
                <a:solidFill>
                  <a:schemeClr val="bg1"/>
                </a:solidFill>
                <a:latin typeface="方正宋体S-超大字符集" panose="02000000000000000000" charset="-122"/>
                <a:ea typeface="方正宋体S-超大字符集" panose="02000000000000000000" charset="-122"/>
                <a:cs typeface="方正宋体S-超大字符集" panose="02000000000000000000" charset="-122"/>
              </a:rPr>
              <a:t>杨稼泽</a:t>
            </a:r>
            <a:r>
              <a:rPr lang="en-US" altLang="zh-CN">
                <a:solidFill>
                  <a:schemeClr val="bg1"/>
                </a:solidFill>
                <a:latin typeface="方正宋体S-超大字符集" panose="02000000000000000000" charset="-122"/>
                <a:ea typeface="方正宋体S-超大字符集" panose="02000000000000000000" charset="-122"/>
                <a:cs typeface="方正宋体S-超大字符集" panose="02000000000000000000" charset="-122"/>
              </a:rPr>
              <a:t>    </a:t>
            </a:r>
            <a:r>
              <a:rPr lang="zh-CN" altLang="en-US">
                <a:solidFill>
                  <a:schemeClr val="bg1"/>
                </a:solidFill>
                <a:latin typeface="方正宋体S-超大字符集" panose="02000000000000000000" charset="-122"/>
                <a:ea typeface="方正宋体S-超大字符集" panose="02000000000000000000" charset="-122"/>
                <a:cs typeface="方正宋体S-超大字符集" panose="02000000000000000000" charset="-122"/>
              </a:rPr>
              <a:t>小组</a:t>
            </a:r>
            <a:endParaRPr lang="zh-CN" altLang="en-US">
              <a:solidFill>
                <a:schemeClr val="bg1"/>
              </a:solidFill>
              <a:latin typeface="方正宋体S-超大字符集" panose="02000000000000000000" charset="-122"/>
              <a:ea typeface="方正宋体S-超大字符集" panose="02000000000000000000" charset="-122"/>
              <a:cs typeface="方正宋体S-超大字符集" panose="02000000000000000000" charset="-122"/>
            </a:endParaRPr>
          </a:p>
          <a:p>
            <a:pPr algn="r" fontAlgn="auto">
              <a:lnSpc>
                <a:spcPts val="2560"/>
              </a:lnSpc>
            </a:pPr>
            <a:r>
              <a:rPr lang="zh-CN" altLang="en-US">
                <a:solidFill>
                  <a:schemeClr val="bg1"/>
                </a:solidFill>
                <a:latin typeface="方正宋体S-超大字符集" panose="02000000000000000000" charset="-122"/>
                <a:ea typeface="方正宋体S-超大字符集" panose="02000000000000000000" charset="-122"/>
                <a:cs typeface="方正宋体S-超大字符集" panose="02000000000000000000" charset="-122"/>
              </a:rPr>
              <a:t>指导教师</a:t>
            </a:r>
            <a:r>
              <a:rPr lang="en-US" altLang="zh-CN">
                <a:solidFill>
                  <a:schemeClr val="bg1"/>
                </a:solidFill>
                <a:latin typeface="方正宋体S-超大字符集" panose="02000000000000000000" charset="-122"/>
                <a:ea typeface="方正宋体S-超大字符集" panose="02000000000000000000" charset="-122"/>
                <a:cs typeface="方正宋体S-超大字符集" panose="02000000000000000000" charset="-122"/>
              </a:rPr>
              <a:t> </a:t>
            </a:r>
            <a:r>
              <a:rPr lang="zh-CN" altLang="en-US">
                <a:solidFill>
                  <a:schemeClr val="bg1"/>
                </a:solidFill>
                <a:latin typeface="方正宋体S-超大字符集" panose="02000000000000000000" charset="-122"/>
                <a:ea typeface="方正宋体S-超大字符集" panose="02000000000000000000" charset="-122"/>
                <a:cs typeface="方正宋体S-超大字符集" panose="02000000000000000000" charset="-122"/>
              </a:rPr>
              <a:t>：马瑞</a:t>
            </a:r>
            <a:r>
              <a:rPr lang="en-US" altLang="zh-CN">
                <a:solidFill>
                  <a:schemeClr val="bg1"/>
                </a:solidFill>
                <a:latin typeface="方正宋体S-超大字符集" panose="02000000000000000000" charset="-122"/>
                <a:ea typeface="方正宋体S-超大字符集" panose="02000000000000000000" charset="-122"/>
                <a:cs typeface="方正宋体S-超大字符集" panose="02000000000000000000" charset="-122"/>
              </a:rPr>
              <a:t>     </a:t>
            </a:r>
            <a:r>
              <a:rPr lang="zh-CN" altLang="en-US">
                <a:solidFill>
                  <a:schemeClr val="bg1"/>
                </a:solidFill>
                <a:latin typeface="方正宋体S-超大字符集" panose="02000000000000000000" charset="-122"/>
                <a:ea typeface="方正宋体S-超大字符集" panose="02000000000000000000" charset="-122"/>
                <a:cs typeface="方正宋体S-超大字符集" panose="02000000000000000000" charset="-122"/>
              </a:rPr>
              <a:t>高雪晨子</a:t>
            </a:r>
            <a:endParaRPr lang="zh-CN" altLang="en-US">
              <a:solidFill>
                <a:schemeClr val="bg1"/>
              </a:solidFill>
              <a:latin typeface="方正宋体S-超大字符集" panose="02000000000000000000" charset="-122"/>
              <a:ea typeface="方正宋体S-超大字符集" panose="02000000000000000000" charset="-122"/>
              <a:cs typeface="方正宋体S-超大字符集"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1245235" y="1316355"/>
            <a:ext cx="8575040" cy="368300"/>
          </a:xfrm>
          <a:prstGeom prst="rect">
            <a:avLst/>
          </a:prstGeom>
          <a:noFill/>
        </p:spPr>
        <p:txBody>
          <a:bodyPr wrap="square" rtlCol="0">
            <a:spAutoFit/>
          </a:bodyPr>
          <a:p>
            <a:r>
              <a:rPr lang="zh-CN" altLang="en-US"/>
              <a:t>然后，编写并调试程序，获取由开发板得到的数据，并做记录：</a:t>
            </a:r>
            <a:endParaRPr lang="zh-CN" altLang="en-US"/>
          </a:p>
        </p:txBody>
      </p:sp>
      <p:pic>
        <p:nvPicPr>
          <p:cNvPr id="4" name="图片 3"/>
          <p:cNvPicPr>
            <a:picLocks noChangeAspect="1"/>
          </p:cNvPicPr>
          <p:nvPr/>
        </p:nvPicPr>
        <p:blipFill>
          <a:blip r:embed="rId2"/>
          <a:stretch>
            <a:fillRect/>
          </a:stretch>
        </p:blipFill>
        <p:spPr>
          <a:xfrm>
            <a:off x="1361440" y="2437130"/>
            <a:ext cx="3574415" cy="3670935"/>
          </a:xfrm>
          <a:prstGeom prst="rect">
            <a:avLst/>
          </a:prstGeom>
        </p:spPr>
      </p:pic>
      <p:pic>
        <p:nvPicPr>
          <p:cNvPr id="6" name="图片 5" descr="微信图片_20230721155537"/>
          <p:cNvPicPr>
            <a:picLocks noChangeAspect="1"/>
          </p:cNvPicPr>
          <p:nvPr/>
        </p:nvPicPr>
        <p:blipFill>
          <a:blip r:embed="rId3"/>
          <a:srcRect l="19931" t="28185" r="15802" b="18556"/>
          <a:stretch>
            <a:fillRect/>
          </a:stretch>
        </p:blipFill>
        <p:spPr>
          <a:xfrm>
            <a:off x="5347970" y="2427605"/>
            <a:ext cx="1677670" cy="3690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1245235" y="1316355"/>
            <a:ext cx="8575040" cy="368300"/>
          </a:xfrm>
          <a:prstGeom prst="rect">
            <a:avLst/>
          </a:prstGeom>
          <a:noFill/>
        </p:spPr>
        <p:txBody>
          <a:bodyPr wrap="square" rtlCol="0">
            <a:spAutoFit/>
          </a:bodyPr>
          <a:p>
            <a:r>
              <a:rPr lang="zh-CN" altLang="en-US"/>
              <a:t>最后，调整软硬件兼容度：</a:t>
            </a:r>
            <a:endParaRPr lang="zh-CN" altLang="en-US"/>
          </a:p>
        </p:txBody>
      </p:sp>
      <p:pic>
        <p:nvPicPr>
          <p:cNvPr id="6" name="图片 5" descr="test"/>
          <p:cNvPicPr>
            <a:picLocks noChangeAspect="1"/>
          </p:cNvPicPr>
          <p:nvPr/>
        </p:nvPicPr>
        <p:blipFill>
          <a:blip r:embed="rId2"/>
          <a:stretch>
            <a:fillRect/>
          </a:stretch>
        </p:blipFill>
        <p:spPr>
          <a:xfrm>
            <a:off x="1557655" y="1744345"/>
            <a:ext cx="8109585" cy="4341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400685" y="1316355"/>
            <a:ext cx="1299210" cy="645160"/>
          </a:xfrm>
          <a:prstGeom prst="rect">
            <a:avLst/>
          </a:prstGeom>
          <a:noFill/>
        </p:spPr>
        <p:txBody>
          <a:bodyPr wrap="square" rtlCol="0">
            <a:spAutoFit/>
          </a:bodyPr>
          <a:p>
            <a:r>
              <a:rPr lang="zh-CN" altLang="en-US"/>
              <a:t>运行程序，</a:t>
            </a:r>
            <a:endParaRPr lang="zh-CN" altLang="en-US"/>
          </a:p>
          <a:p>
            <a:r>
              <a:rPr lang="zh-CN" altLang="en-US"/>
              <a:t>完成：</a:t>
            </a:r>
            <a:endParaRPr lang="zh-CN" altLang="en-US"/>
          </a:p>
        </p:txBody>
      </p:sp>
      <p:pic>
        <p:nvPicPr>
          <p:cNvPr id="3" name="图片 2" descr="微信图片_20230721155831"/>
          <p:cNvPicPr>
            <a:picLocks noChangeAspect="1"/>
          </p:cNvPicPr>
          <p:nvPr/>
        </p:nvPicPr>
        <p:blipFill>
          <a:blip r:embed="rId2"/>
          <a:stretch>
            <a:fillRect/>
          </a:stretch>
        </p:blipFill>
        <p:spPr>
          <a:xfrm>
            <a:off x="2476500" y="1016000"/>
            <a:ext cx="8138795" cy="5182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6" name="标题 1"/>
          <p:cNvSpPr>
            <a:spLocks noGrp="1"/>
          </p:cNvSpPr>
          <p:nvPr>
            <p:custDataLst>
              <p:tags r:id="rId2"/>
            </p:custDataLst>
          </p:nvPr>
        </p:nvSpPr>
        <p:spPr>
          <a:xfrm>
            <a:off x="3737610" y="1067435"/>
            <a:ext cx="4716780" cy="837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solidFill>
                  <a:srgbClr val="C00000"/>
                </a:solidFill>
                <a:latin typeface="华文新魏" panose="02010800040101010101" charset="-122"/>
                <a:ea typeface="华文新魏" panose="02010800040101010101" charset="-122"/>
                <a:cs typeface="微软雅黑" charset="-122"/>
                <a:sym typeface="+mn-ea"/>
              </a:rPr>
              <a:t>第五步：实际验证</a:t>
            </a:r>
            <a:endParaRPr lang="zh-CN" altLang="en-US" b="1" dirty="0" smtClean="0">
              <a:solidFill>
                <a:srgbClr val="C00000"/>
              </a:solidFill>
              <a:latin typeface="华文新魏" panose="02010800040101010101" charset="-122"/>
              <a:ea typeface="华文新魏" panose="02010800040101010101" charset="-122"/>
              <a:cs typeface="微软雅黑" charset="-122"/>
              <a:sym typeface="+mn-ea"/>
            </a:endParaRPr>
          </a:p>
        </p:txBody>
      </p:sp>
      <p:pic>
        <p:nvPicPr>
          <p:cNvPr id="2" name="图片 1" descr="随水幕工作时间变化的光量子通量传感器与光敏传感器数据变化表"/>
          <p:cNvPicPr>
            <a:picLocks noChangeAspect="1"/>
          </p:cNvPicPr>
          <p:nvPr/>
        </p:nvPicPr>
        <p:blipFill>
          <a:blip r:embed="rId3"/>
          <a:srcRect b="28006"/>
          <a:stretch>
            <a:fillRect/>
          </a:stretch>
        </p:blipFill>
        <p:spPr>
          <a:xfrm>
            <a:off x="444500" y="2092325"/>
            <a:ext cx="4526915" cy="2701925"/>
          </a:xfrm>
          <a:prstGeom prst="rect">
            <a:avLst/>
          </a:prstGeom>
        </p:spPr>
      </p:pic>
      <p:pic>
        <p:nvPicPr>
          <p:cNvPr id="4" name="图片 3" descr="微信图片_20230721144751"/>
          <p:cNvPicPr>
            <a:picLocks noChangeAspect="1"/>
          </p:cNvPicPr>
          <p:nvPr/>
        </p:nvPicPr>
        <p:blipFill>
          <a:blip r:embed="rId4"/>
          <a:srcRect r="36558"/>
          <a:stretch>
            <a:fillRect/>
          </a:stretch>
        </p:blipFill>
        <p:spPr>
          <a:xfrm>
            <a:off x="5233670" y="2092960"/>
            <a:ext cx="3702685" cy="2700020"/>
          </a:xfrm>
          <a:prstGeom prst="rect">
            <a:avLst/>
          </a:prstGeom>
        </p:spPr>
      </p:pic>
      <p:sp>
        <p:nvSpPr>
          <p:cNvPr id="5" name="文本框 4"/>
          <p:cNvSpPr txBox="1"/>
          <p:nvPr/>
        </p:nvSpPr>
        <p:spPr>
          <a:xfrm>
            <a:off x="5233670" y="4981575"/>
            <a:ext cx="3872230" cy="1198880"/>
          </a:xfrm>
          <a:prstGeom prst="rect">
            <a:avLst/>
          </a:prstGeom>
          <a:noFill/>
        </p:spPr>
        <p:txBody>
          <a:bodyPr wrap="square" rtlCol="0">
            <a:spAutoFit/>
          </a:bodyPr>
          <a:p>
            <a:r>
              <a:rPr lang="en-US" altLang="zh-CN" sz="1200"/>
              <a:t>      </a:t>
            </a:r>
            <a:r>
              <a:rPr lang="zh-CN" altLang="en-US" sz="1200"/>
              <a:t>图中，黄色表示遮光前的光照，约为</a:t>
            </a:r>
            <a:r>
              <a:rPr lang="en-US" altLang="zh-CN" sz="1200"/>
              <a:t>1000</a:t>
            </a:r>
            <a:r>
              <a:rPr lang="zh-CN" altLang="en-US" sz="1200">
                <a:ea typeface="宋体" charset="0"/>
              </a:rPr>
              <a:t>（</a:t>
            </a:r>
            <a:r>
              <a:rPr lang="zh-CN" altLang="en-US" sz="900">
                <a:ea typeface="宋体" charset="0"/>
              </a:rPr>
              <a:t>单位已在左图标识，下同）</a:t>
            </a:r>
            <a:r>
              <a:rPr lang="zh-CN" altLang="en-US" sz="1200">
                <a:ea typeface="宋体" charset="0"/>
              </a:rPr>
              <a:t>，中间两组分别表示遮光</a:t>
            </a:r>
            <a:r>
              <a:rPr lang="zh-CN" altLang="en-US" sz="800">
                <a:ea typeface="宋体" charset="0"/>
              </a:rPr>
              <a:t>（左二）</a:t>
            </a:r>
            <a:r>
              <a:rPr lang="zh-CN" altLang="en-US" sz="1200">
                <a:ea typeface="宋体" charset="0"/>
              </a:rPr>
              <a:t>和补光</a:t>
            </a:r>
            <a:r>
              <a:rPr lang="zh-CN" altLang="en-US" sz="800">
                <a:ea typeface="宋体" charset="0"/>
              </a:rPr>
              <a:t>（右二）</a:t>
            </a:r>
            <a:r>
              <a:rPr lang="zh-CN" altLang="en-US" sz="1200">
                <a:ea typeface="宋体" charset="0"/>
              </a:rPr>
              <a:t>后的光照，为</a:t>
            </a:r>
            <a:r>
              <a:rPr lang="en-US" altLang="zh-CN" sz="1200">
                <a:ea typeface="宋体" charset="0"/>
              </a:rPr>
              <a:t>800</a:t>
            </a:r>
            <a:r>
              <a:rPr lang="zh-CN" altLang="en-US" sz="1200">
                <a:ea typeface="宋体" charset="0"/>
              </a:rPr>
              <a:t>和</a:t>
            </a:r>
            <a:r>
              <a:rPr lang="en-US" altLang="zh-CN" sz="1200">
                <a:ea typeface="宋体" charset="0"/>
              </a:rPr>
              <a:t>600</a:t>
            </a:r>
            <a:r>
              <a:rPr lang="zh-CN" altLang="en-US" sz="1200">
                <a:ea typeface="宋体" charset="0"/>
              </a:rPr>
              <a:t>，最右侧深绿色的为补光前的光照，约为</a:t>
            </a:r>
            <a:r>
              <a:rPr lang="en-US" altLang="zh-CN" sz="1200">
                <a:ea typeface="宋体" charset="0"/>
              </a:rPr>
              <a:t>400 </a:t>
            </a:r>
            <a:r>
              <a:rPr lang="zh-CN" altLang="en-US" sz="1200">
                <a:ea typeface="宋体" charset="0"/>
              </a:rPr>
              <a:t>。</a:t>
            </a:r>
            <a:endParaRPr lang="zh-CN" altLang="en-US" sz="1200">
              <a:ea typeface="宋体" charset="0"/>
            </a:endParaRPr>
          </a:p>
          <a:p>
            <a:r>
              <a:rPr lang="zh-CN" altLang="en-US" sz="1200">
                <a:ea typeface="宋体" charset="0"/>
              </a:rPr>
              <a:t> </a:t>
            </a:r>
            <a:r>
              <a:rPr lang="en-US" altLang="zh-CN" sz="1200">
                <a:ea typeface="宋体" charset="0"/>
              </a:rPr>
              <a:t>     </a:t>
            </a:r>
            <a:r>
              <a:rPr lang="zh-CN" altLang="en-US" sz="1200">
                <a:ea typeface="宋体" charset="0"/>
              </a:rPr>
              <a:t>通过表示实验植物</a:t>
            </a:r>
            <a:r>
              <a:rPr lang="zh-CN" altLang="en-US" sz="900">
                <a:ea typeface="宋体" charset="0"/>
              </a:rPr>
              <a:t>（生菜）</a:t>
            </a:r>
            <a:r>
              <a:rPr lang="zh-CN" altLang="en-US" sz="1200">
                <a:ea typeface="宋体" charset="0"/>
              </a:rPr>
              <a:t>的净光合速率的条形高度可看出：遮光和补光系统都切实有效。</a:t>
            </a:r>
            <a:endParaRPr lang="zh-CN" altLang="en-US" sz="1200">
              <a:ea typeface="宋体" charset="0"/>
            </a:endParaRPr>
          </a:p>
        </p:txBody>
      </p:sp>
      <p:sp>
        <p:nvSpPr>
          <p:cNvPr id="7" name="文本框 6"/>
          <p:cNvSpPr txBox="1"/>
          <p:nvPr/>
        </p:nvSpPr>
        <p:spPr>
          <a:xfrm>
            <a:off x="444500" y="4981575"/>
            <a:ext cx="4526915" cy="1198880"/>
          </a:xfrm>
          <a:prstGeom prst="rect">
            <a:avLst/>
          </a:prstGeom>
          <a:noFill/>
        </p:spPr>
        <p:txBody>
          <a:bodyPr wrap="square" rtlCol="0">
            <a:spAutoFit/>
          </a:bodyPr>
          <a:p>
            <a:pPr algn="l"/>
            <a:r>
              <a:rPr lang="zh-CN" altLang="en-US" sz="1200">
                <a:ln>
                  <a:noFill/>
                </a:ln>
                <a:solidFill>
                  <a:srgbClr val="0070C0"/>
                </a:solidFill>
                <a:sym typeface="+mn-ea"/>
              </a:rPr>
              <a:t>图一</a:t>
            </a:r>
            <a:r>
              <a:rPr lang="zh-CN" altLang="en-US" sz="1200">
                <a:ln>
                  <a:noFill/>
                </a:ln>
                <a:solidFill>
                  <a:schemeClr val="tx1">
                    <a:lumMod val="95000"/>
                    <a:lumOff val="5000"/>
                  </a:schemeClr>
                </a:solidFill>
                <a:sym typeface="+mn-ea"/>
              </a:rPr>
              <a:t>为两组数据的堆积折线图，图中黄色线为两组数据的拟合直线，两条直线平行程度越高，数据准确性越高。</a:t>
            </a:r>
            <a:endParaRPr lang="zh-CN" altLang="en-US" sz="1200">
              <a:ln>
                <a:noFill/>
              </a:ln>
              <a:solidFill>
                <a:schemeClr val="tx1">
                  <a:lumMod val="95000"/>
                  <a:lumOff val="5000"/>
                </a:schemeClr>
              </a:solidFill>
              <a:sym typeface="+mn-ea"/>
            </a:endParaRPr>
          </a:p>
          <a:p>
            <a:pPr algn="l"/>
            <a:r>
              <a:rPr lang="zh-CN" altLang="en-US" sz="1200">
                <a:ln>
                  <a:noFill/>
                </a:ln>
                <a:solidFill>
                  <a:srgbClr val="0070C0"/>
                </a:solidFill>
                <a:sym typeface="+mn-ea"/>
              </a:rPr>
              <a:t>图二</a:t>
            </a:r>
            <a:r>
              <a:rPr lang="zh-CN" altLang="en-US" sz="1200">
                <a:ln>
                  <a:noFill/>
                </a:ln>
                <a:solidFill>
                  <a:schemeClr val="tx1">
                    <a:lumMod val="95000"/>
                    <a:lumOff val="5000"/>
                  </a:schemeClr>
                </a:solidFill>
                <a:sym typeface="+mn-ea"/>
              </a:rPr>
              <a:t>为两组数据的数据折线图，</a:t>
            </a:r>
            <a:r>
              <a:rPr lang="zh-CN" altLang="en-US" sz="1200">
                <a:ln>
                  <a:noFill/>
                </a:ln>
                <a:solidFill>
                  <a:schemeClr val="tx1">
                    <a:lumMod val="95000"/>
                    <a:lumOff val="5000"/>
                  </a:schemeClr>
                </a:solidFill>
                <a:sym typeface="+mn-ea"/>
              </a:rPr>
              <a:t>图中黄色线为两组数据的拟合直线，</a:t>
            </a:r>
            <a:r>
              <a:rPr lang="zh-CN" altLang="en-US" sz="1200">
                <a:ln>
                  <a:noFill/>
                </a:ln>
                <a:solidFill>
                  <a:schemeClr val="tx1">
                    <a:lumMod val="95000"/>
                    <a:lumOff val="5000"/>
                  </a:schemeClr>
                </a:solidFill>
                <a:sym typeface="+mn-ea"/>
              </a:rPr>
              <a:t>可以通过两条线的走向情况看出两组数据成反向趋势。</a:t>
            </a:r>
            <a:endParaRPr lang="zh-CN" altLang="en-US" sz="1200">
              <a:ln>
                <a:noFill/>
              </a:ln>
              <a:solidFill>
                <a:schemeClr val="tx1">
                  <a:lumMod val="95000"/>
                  <a:lumOff val="5000"/>
                </a:schemeClr>
              </a:solidFill>
            </a:endParaRPr>
          </a:p>
          <a:p>
            <a:pPr algn="l"/>
            <a:r>
              <a:rPr lang="zh-CN" altLang="en-US" sz="1200">
                <a:ln>
                  <a:noFill/>
                </a:ln>
                <a:solidFill>
                  <a:srgbClr val="0070C0"/>
                </a:solidFill>
                <a:sym typeface="+mn-ea"/>
              </a:rPr>
              <a:t>图三、四</a:t>
            </a:r>
            <a:r>
              <a:rPr lang="zh-CN" altLang="en-US" sz="1200">
                <a:ln>
                  <a:noFill/>
                </a:ln>
                <a:solidFill>
                  <a:schemeClr val="tx1">
                    <a:lumMod val="95000"/>
                    <a:lumOff val="5000"/>
                  </a:schemeClr>
                </a:solidFill>
                <a:sym typeface="+mn-ea"/>
              </a:rPr>
              <a:t>为两组数据的百分比堆积折线图和气泡折线图，黄色线为蓝色线、圈的拟合直线，可以看出数据走向趋势平稳。</a:t>
            </a:r>
            <a:endParaRPr lang="zh-CN" altLang="en-US" sz="1200">
              <a:ln>
                <a:noFill/>
              </a:ln>
              <a:solidFill>
                <a:schemeClr val="tx1">
                  <a:lumMod val="95000"/>
                  <a:lumOff val="5000"/>
                </a:schemeClr>
              </a:solidFill>
              <a:ea typeface="宋体" charset="0"/>
              <a:sym typeface="+mn-ea"/>
            </a:endParaRPr>
          </a:p>
        </p:txBody>
      </p:sp>
      <p:sp>
        <p:nvSpPr>
          <p:cNvPr id="8" name="文本框 7"/>
          <p:cNvSpPr txBox="1"/>
          <p:nvPr/>
        </p:nvSpPr>
        <p:spPr>
          <a:xfrm>
            <a:off x="9274810" y="2092960"/>
            <a:ext cx="2244090" cy="3538220"/>
          </a:xfrm>
          <a:prstGeom prst="rect">
            <a:avLst/>
          </a:prstGeom>
          <a:noFill/>
        </p:spPr>
        <p:txBody>
          <a:bodyPr wrap="square" rtlCol="0">
            <a:spAutoFit/>
          </a:bodyPr>
          <a:p>
            <a:r>
              <a:rPr lang="zh-CN" altLang="en-US" sz="2800"/>
              <a:t>因此，本装置对喜阴的植物来说有着</a:t>
            </a:r>
            <a:r>
              <a:rPr lang="zh-CN" altLang="en-US" sz="2800" b="1">
                <a:gradFill>
                  <a:gsLst>
                    <a:gs pos="0">
                      <a:srgbClr val="FE4444"/>
                    </a:gs>
                    <a:gs pos="100000">
                      <a:srgbClr val="832B2B"/>
                    </a:gs>
                  </a:gsLst>
                  <a:lin scaled="0"/>
                </a:gradFill>
              </a:rPr>
              <a:t>切实有效的良好效果</a:t>
            </a:r>
            <a:r>
              <a:rPr lang="zh-CN" altLang="en-US" sz="2800"/>
              <a:t>，可以有效促进植物的健康生长</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838200" y="949960"/>
            <a:ext cx="10515600" cy="1077595"/>
          </a:xfrm>
        </p:spPr>
        <p:txBody>
          <a:bodyPr/>
          <a:p>
            <a:r>
              <a:rPr lang="zh-CN" altLang="en-US" sz="5400" b="1" dirty="0" smtClean="0">
                <a:solidFill>
                  <a:srgbClr val="C00000"/>
                </a:solidFill>
                <a:latin typeface="华文新魏" panose="02010800040101010101" charset="-122"/>
                <a:ea typeface="华文新魏" panose="02010800040101010101" charset="-122"/>
                <a:cs typeface="微软雅黑" charset="-122"/>
              </a:rPr>
              <a:t>下一步研究方向</a:t>
            </a:r>
            <a:endParaRPr lang="zh-CN" altLang="en-US" sz="5400" b="1" dirty="0" smtClean="0">
              <a:solidFill>
                <a:srgbClr val="C00000"/>
              </a:solidFill>
              <a:latin typeface="华文新魏" panose="02010800040101010101" charset="-122"/>
              <a:ea typeface="华文新魏" panose="02010800040101010101" charset="-122"/>
              <a:cs typeface="微软雅黑" charset="-122"/>
            </a:endParaRPr>
          </a:p>
        </p:txBody>
      </p:sp>
      <p:sp>
        <p:nvSpPr>
          <p:cNvPr id="3" name="内容占位符 2"/>
          <p:cNvSpPr>
            <a:spLocks noGrp="1"/>
          </p:cNvSpPr>
          <p:nvPr>
            <p:ph idx="1"/>
          </p:nvPr>
        </p:nvSpPr>
        <p:spPr>
          <a:xfrm>
            <a:off x="838200" y="2027555"/>
            <a:ext cx="10515600" cy="2961640"/>
          </a:xfrm>
        </p:spPr>
        <p:txBody>
          <a:bodyPr>
            <a:normAutofit/>
          </a:bodyPr>
          <a:p>
            <a:pPr marL="514350" indent="-514350">
              <a:lnSpc>
                <a:spcPct val="110000"/>
              </a:lnSpc>
              <a:buAutoNum type="arabicPeriod"/>
            </a:pPr>
            <a:r>
              <a:rPr lang="zh-CN" altLang="en-US">
                <a:solidFill>
                  <a:schemeClr val="tx1"/>
                </a:solidFill>
                <a:latin typeface="方正魏碑_GBK" panose="020B0603030804020204" charset="0"/>
                <a:ea typeface="方正魏碑_GBK" panose="020B0603030804020204" charset="0"/>
                <a:cs typeface="方正魏碑_GBK" panose="020B0603030804020204" charset="0"/>
              </a:rPr>
              <a:t>引入完备的大数据分析系统（例如开源气象资料站）。</a:t>
            </a:r>
            <a:endParaRPr lang="zh-CN" altLang="en-US">
              <a:solidFill>
                <a:schemeClr val="tx1"/>
              </a:solidFill>
              <a:latin typeface="方正魏碑_GBK" panose="020B0603030804020204" charset="0"/>
              <a:ea typeface="方正魏碑_GBK" panose="020B0603030804020204" charset="0"/>
              <a:cs typeface="方正魏碑_GBK" panose="020B0603030804020204" charset="0"/>
            </a:endParaRPr>
          </a:p>
          <a:p>
            <a:pPr marL="514350" indent="-514350">
              <a:lnSpc>
                <a:spcPct val="110000"/>
              </a:lnSpc>
              <a:buAutoNum type="arabicPeriod"/>
            </a:pPr>
            <a:r>
              <a:rPr lang="zh-CN" altLang="en-US">
                <a:solidFill>
                  <a:schemeClr val="tx1"/>
                </a:solidFill>
                <a:latin typeface="方正魏碑_GBK" panose="020B0603030804020204" charset="0"/>
                <a:ea typeface="方正魏碑_GBK" panose="020B0603030804020204" charset="0"/>
                <a:cs typeface="方正魏碑_GBK" panose="020B0603030804020204" charset="0"/>
              </a:rPr>
              <a:t>引入</a:t>
            </a:r>
            <a:r>
              <a:rPr lang="en-US" altLang="zh-CN">
                <a:solidFill>
                  <a:schemeClr val="tx1"/>
                </a:solidFill>
                <a:latin typeface="方正魏碑_GBK" panose="020B0603030804020204" charset="0"/>
                <a:ea typeface="方正魏碑_GBK" panose="020B0603030804020204" charset="0"/>
                <a:cs typeface="方正魏碑_GBK" panose="020B0603030804020204" charset="0"/>
              </a:rPr>
              <a:t>5G</a:t>
            </a:r>
            <a:r>
              <a:rPr lang="zh-CN" altLang="en-US">
                <a:solidFill>
                  <a:schemeClr val="tx1"/>
                </a:solidFill>
                <a:latin typeface="方正魏碑_GBK" panose="020B0603030804020204" charset="0"/>
                <a:ea typeface="方正魏碑_GBK" panose="020B0603030804020204" charset="0"/>
                <a:cs typeface="方正魏碑_GBK" panose="020B0603030804020204" charset="0"/>
              </a:rPr>
              <a:t>短信</a:t>
            </a:r>
            <a:r>
              <a:rPr lang="en-US" altLang="zh-CN">
                <a:solidFill>
                  <a:schemeClr val="tx1"/>
                </a:solidFill>
                <a:latin typeface="方正魏碑_GBK" panose="020B0603030804020204" charset="0"/>
                <a:ea typeface="方正魏碑_GBK" panose="020B0603030804020204" charset="0"/>
                <a:cs typeface="方正魏碑_GBK" panose="020B0603030804020204" charset="0"/>
              </a:rPr>
              <a:t>&amp;</a:t>
            </a:r>
            <a:r>
              <a:rPr lang="zh-CN" altLang="en-US">
                <a:solidFill>
                  <a:schemeClr val="tx1"/>
                </a:solidFill>
                <a:latin typeface="方正魏碑_GBK" panose="020B0603030804020204" charset="0"/>
                <a:ea typeface="方正魏碑_GBK" panose="020B0603030804020204" charset="0"/>
                <a:cs typeface="方正魏碑_GBK" panose="020B0603030804020204" charset="0"/>
              </a:rPr>
              <a:t>电话模块，使通知更便捷。</a:t>
            </a:r>
            <a:endParaRPr lang="zh-CN" altLang="en-US">
              <a:solidFill>
                <a:schemeClr val="tx1"/>
              </a:solidFill>
              <a:latin typeface="方正魏碑_GBK" panose="020B0603030804020204" charset="0"/>
              <a:ea typeface="方正魏碑_GBK" panose="020B0603030804020204" charset="0"/>
              <a:cs typeface="方正魏碑_GBK" panose="020B0603030804020204" charset="0"/>
            </a:endParaRPr>
          </a:p>
          <a:p>
            <a:pPr marL="514350" indent="-514350">
              <a:lnSpc>
                <a:spcPct val="110000"/>
              </a:lnSpc>
              <a:buAutoNum type="arabicPeriod"/>
            </a:pPr>
            <a:r>
              <a:rPr lang="zh-CN" altLang="en-US">
                <a:solidFill>
                  <a:schemeClr val="tx1"/>
                </a:solidFill>
                <a:latin typeface="方正魏碑_GBK" panose="020B0603030804020204" charset="0"/>
                <a:ea typeface="方正魏碑_GBK" panose="020B0603030804020204" charset="0"/>
                <a:cs typeface="方正魏碑_GBK" panose="020B0603030804020204" charset="0"/>
              </a:rPr>
              <a:t>引入太阳能、风能发电模块，更加低碳环保。</a:t>
            </a:r>
            <a:endParaRPr lang="zh-CN" altLang="en-US">
              <a:solidFill>
                <a:schemeClr val="tx1"/>
              </a:solidFill>
              <a:latin typeface="方正魏碑_GBK" panose="020B0603030804020204" charset="0"/>
              <a:ea typeface="方正魏碑_GBK" panose="020B0603030804020204" charset="0"/>
              <a:cs typeface="方正魏碑_GBK" panose="020B0603030804020204" charset="0"/>
            </a:endParaRPr>
          </a:p>
          <a:p>
            <a:pPr marL="514350" indent="-514350">
              <a:lnSpc>
                <a:spcPct val="110000"/>
              </a:lnSpc>
              <a:buAutoNum type="arabicPeriod"/>
            </a:pPr>
            <a:r>
              <a:rPr lang="zh-CN" altLang="en-US">
                <a:solidFill>
                  <a:schemeClr val="tx1"/>
                </a:solidFill>
                <a:latin typeface="方正魏碑_GBK" panose="020B0603030804020204" charset="0"/>
                <a:ea typeface="方正魏碑_GBK" panose="020B0603030804020204" charset="0"/>
                <a:cs typeface="方正魏碑_GBK" panose="020B0603030804020204" charset="0"/>
              </a:rPr>
              <a:t>引入人工智能农民</a:t>
            </a:r>
            <a:r>
              <a:rPr lang="en-US" altLang="zh-CN">
                <a:solidFill>
                  <a:schemeClr val="tx1"/>
                </a:solidFill>
                <a:latin typeface="方正魏碑_GBK" panose="020B0603030804020204" charset="0"/>
                <a:ea typeface="方正魏碑_GBK" panose="020B0603030804020204" charset="0"/>
                <a:cs typeface="方正魏碑_GBK" panose="020B0603030804020204" charset="0"/>
              </a:rPr>
              <a:t>-</a:t>
            </a:r>
            <a:r>
              <a:rPr lang="zh-CN" altLang="en-US">
                <a:solidFill>
                  <a:schemeClr val="tx1"/>
                </a:solidFill>
                <a:latin typeface="方正魏碑_GBK" panose="020B0603030804020204" charset="0"/>
                <a:ea typeface="方正魏碑_GBK" panose="020B0603030804020204" charset="0"/>
                <a:cs typeface="方正魏碑_GBK" panose="020B0603030804020204" charset="0"/>
              </a:rPr>
              <a:t>大棚实时信息查询及人机交互功能</a:t>
            </a:r>
            <a:endParaRPr lang="zh-CN" altLang="en-US">
              <a:solidFill>
                <a:schemeClr val="tx1"/>
              </a:solidFill>
              <a:latin typeface="方正魏碑_GBK" panose="020B0603030804020204" charset="0"/>
              <a:ea typeface="方正魏碑_GBK" panose="020B0603030804020204" charset="0"/>
              <a:cs typeface="方正魏碑_GBK" panose="020B0603030804020204" charset="0"/>
            </a:endParaRPr>
          </a:p>
          <a:p>
            <a:pPr marL="0" indent="0">
              <a:lnSpc>
                <a:spcPct val="110000"/>
              </a:lnSpc>
              <a:buNone/>
            </a:pPr>
            <a:endParaRPr lang="zh-CN" altLang="en-US">
              <a:solidFill>
                <a:schemeClr val="tx1"/>
              </a:solidFill>
              <a:latin typeface="方正魏碑_GBK" panose="020B0603030804020204" charset="0"/>
              <a:ea typeface="方正魏碑_GBK" panose="020B0603030804020204" charset="0"/>
              <a:cs typeface="方正魏碑_GBK" panose="020B0603030804020204" charset="0"/>
            </a:endParaRPr>
          </a:p>
        </p:txBody>
      </p:sp>
      <p:sp>
        <p:nvSpPr>
          <p:cNvPr id="5" name="文本框 4"/>
          <p:cNvSpPr txBox="1"/>
          <p:nvPr/>
        </p:nvSpPr>
        <p:spPr>
          <a:xfrm>
            <a:off x="838200" y="4933315"/>
            <a:ext cx="10067925" cy="1130300"/>
          </a:xfrm>
          <a:prstGeom prst="rect">
            <a:avLst/>
          </a:prstGeom>
          <a:noFill/>
        </p:spPr>
        <p:txBody>
          <a:bodyPr wrap="square" rtlCol="0">
            <a:noAutofit/>
          </a:bodyPr>
          <a:p>
            <a:pPr indent="0" algn="l">
              <a:lnSpc>
                <a:spcPct val="110000"/>
              </a:lnSpc>
              <a:spcBef>
                <a:spcPts val="1000"/>
              </a:spcBef>
              <a:buClrTx/>
              <a:buSzTx/>
              <a:buFont typeface="Arial" panose="02080604020202020204" pitchFamily="34" charset="0"/>
              <a:buNone/>
            </a:pPr>
            <a:r>
              <a:rPr lang="zh-CN" altLang="en-US" sz="2800">
                <a:solidFill>
                  <a:srgbClr val="0070C0"/>
                </a:solidFill>
                <a:latin typeface="阿里妈妈东方大楷" charset="-122"/>
                <a:ea typeface="阿里妈妈东方大楷" charset="-122"/>
                <a:cs typeface="华光黑体_CNKI" panose="02000500000000000000" charset="-122"/>
              </a:rPr>
              <a:t>目前只是</a:t>
            </a:r>
            <a:r>
              <a:rPr lang="zh-CN" altLang="en-US" sz="2800">
                <a:gradFill>
                  <a:gsLst>
                    <a:gs pos="0">
                      <a:srgbClr val="FE4444"/>
                    </a:gs>
                    <a:gs pos="100000">
                      <a:srgbClr val="832B2B"/>
                    </a:gs>
                  </a:gsLst>
                  <a:lin scaled="0"/>
                </a:gradFill>
                <a:latin typeface="阿里妈妈东方大楷" charset="-122"/>
                <a:ea typeface="阿里妈妈东方大楷" charset="-122"/>
                <a:cs typeface="华光黑体_CNKI" panose="02000500000000000000" charset="-122"/>
              </a:rPr>
              <a:t>第五代</a:t>
            </a:r>
            <a:r>
              <a:rPr lang="zh-CN" altLang="en-US" sz="2800">
                <a:solidFill>
                  <a:srgbClr val="0070C0"/>
                </a:solidFill>
                <a:latin typeface="阿里妈妈东方大楷" charset="-122"/>
                <a:ea typeface="阿里妈妈东方大楷" charset="-122"/>
                <a:cs typeface="华光黑体_CNKI" panose="02000500000000000000" charset="-122"/>
              </a:rPr>
              <a:t>作品，后期我们会通过一次次的更新迭代，做出更符合时代，更贴近生活的作品。</a:t>
            </a:r>
            <a:endParaRPr lang="zh-CN" altLang="en-US" sz="2800">
              <a:solidFill>
                <a:srgbClr val="0070C0"/>
              </a:solidFill>
              <a:latin typeface="阿里妈妈东方大楷" charset="-122"/>
              <a:ea typeface="阿里妈妈东方大楷" charset="-122"/>
              <a:cs typeface="华光黑体_CNKI" panose="020005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810260" y="640715"/>
            <a:ext cx="3968115" cy="848360"/>
          </a:xfrm>
          <a:prstGeom prst="rect">
            <a:avLst/>
          </a:prstGeom>
          <a:solidFill>
            <a:schemeClr val="bg1"/>
          </a:solidFill>
          <a:ln>
            <a:noFill/>
          </a:ln>
        </p:spPr>
        <p:txBody>
          <a:bodyPr wrap="square" rtlCol="0">
            <a:noAutofit/>
          </a:bodyPr>
          <a:p>
            <a:r>
              <a:rPr lang="zh-CN" altLang="en-US" sz="5400">
                <a:solidFill>
                  <a:srgbClr val="C00000"/>
                </a:solidFill>
                <a:latin typeface="阿里妈妈东方大楷" charset="-122"/>
                <a:ea typeface="阿里妈妈东方大楷" charset="-122"/>
              </a:rPr>
              <a:t>创新点</a:t>
            </a:r>
            <a:endParaRPr lang="zh-CN" altLang="en-US" sz="5400">
              <a:solidFill>
                <a:srgbClr val="C00000"/>
              </a:solidFill>
              <a:latin typeface="阿里妈妈东方大楷" charset="-122"/>
              <a:ea typeface="阿里妈妈东方大楷" charset="-122"/>
            </a:endParaRPr>
          </a:p>
        </p:txBody>
      </p:sp>
      <p:sp>
        <p:nvSpPr>
          <p:cNvPr id="3" name="矩形 2"/>
          <p:cNvSpPr/>
          <p:nvPr/>
        </p:nvSpPr>
        <p:spPr>
          <a:xfrm>
            <a:off x="8191500" y="3991610"/>
            <a:ext cx="3677285" cy="2430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4" name="图示 3"/>
          <p:cNvGraphicFramePr/>
          <p:nvPr/>
        </p:nvGraphicFramePr>
        <p:xfrm>
          <a:off x="810260" y="1683385"/>
          <a:ext cx="8552815" cy="41694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图片 5" descr="微信图片_20230721151146"/>
          <p:cNvPicPr>
            <a:picLocks noChangeAspect="1"/>
          </p:cNvPicPr>
          <p:nvPr/>
        </p:nvPicPr>
        <p:blipFill>
          <a:blip r:embed="rId7"/>
          <a:stretch>
            <a:fillRect/>
          </a:stretch>
        </p:blipFill>
        <p:spPr>
          <a:xfrm>
            <a:off x="5204460" y="3858260"/>
            <a:ext cx="857250" cy="1290955"/>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6" name="文本框 5"/>
          <p:cNvSpPr txBox="1"/>
          <p:nvPr/>
        </p:nvSpPr>
        <p:spPr>
          <a:xfrm>
            <a:off x="1207770" y="2474595"/>
            <a:ext cx="9777095" cy="2399665"/>
          </a:xfrm>
          <a:prstGeom prst="rect">
            <a:avLst/>
          </a:prstGeom>
          <a:noFill/>
        </p:spPr>
        <p:txBody>
          <a:bodyPr wrap="square" rtlCol="0">
            <a:spAutoFit/>
          </a:bodyPr>
          <a:p>
            <a:pPr algn="ctr"/>
            <a:r>
              <a:rPr lang="zh-CN" altLang="en-US" sz="15000">
                <a:solidFill>
                  <a:schemeClr val="bg1"/>
                </a:solidFill>
                <a:latin typeface="文泉驿点阵正黑" panose="02000603000000000000" charset="-122"/>
                <a:ea typeface="文泉驿点阵正黑" panose="02000603000000000000" charset="-122"/>
                <a:cs typeface="文泉驿点阵正黑" panose="02000603000000000000" charset="-122"/>
              </a:rPr>
              <a:t>谢</a:t>
            </a:r>
            <a:r>
              <a:rPr lang="en-US" altLang="zh-CN" sz="15000">
                <a:solidFill>
                  <a:schemeClr val="bg1"/>
                </a:solidFill>
                <a:latin typeface="文泉驿点阵正黑" panose="02000603000000000000" charset="-122"/>
                <a:ea typeface="文泉驿点阵正黑" panose="02000603000000000000" charset="-122"/>
                <a:cs typeface="文泉驿点阵正黑" panose="02000603000000000000" charset="-122"/>
              </a:rPr>
              <a:t> </a:t>
            </a:r>
            <a:r>
              <a:rPr lang="zh-CN" altLang="en-US" sz="15000">
                <a:solidFill>
                  <a:schemeClr val="bg1"/>
                </a:solidFill>
                <a:latin typeface="文泉驿点阵正黑" panose="02000603000000000000" charset="-122"/>
                <a:ea typeface="文泉驿点阵正黑" panose="02000603000000000000" charset="-122"/>
                <a:cs typeface="文泉驿点阵正黑" panose="02000603000000000000" charset="-122"/>
              </a:rPr>
              <a:t>谢</a:t>
            </a:r>
            <a:r>
              <a:rPr lang="en-US" altLang="zh-CN" sz="15000">
                <a:solidFill>
                  <a:schemeClr val="bg1"/>
                </a:solidFill>
                <a:latin typeface="文泉驿点阵正黑" panose="02000603000000000000" charset="-122"/>
                <a:ea typeface="文泉驿点阵正黑" panose="02000603000000000000" charset="-122"/>
                <a:cs typeface="文泉驿点阵正黑" panose="02000603000000000000" charset="-122"/>
              </a:rPr>
              <a:t> </a:t>
            </a:r>
            <a:r>
              <a:rPr lang="zh-CN" altLang="en-US" sz="15000">
                <a:solidFill>
                  <a:schemeClr val="bg1"/>
                </a:solidFill>
                <a:latin typeface="文泉驿点阵正黑" panose="02000603000000000000" charset="-122"/>
                <a:ea typeface="文泉驿点阵正黑" panose="02000603000000000000" charset="-122"/>
                <a:cs typeface="文泉驿点阵正黑" panose="02000603000000000000" charset="-122"/>
              </a:rPr>
              <a:t>大</a:t>
            </a:r>
            <a:r>
              <a:rPr lang="en-US" altLang="zh-CN" sz="15000">
                <a:solidFill>
                  <a:schemeClr val="bg1"/>
                </a:solidFill>
                <a:latin typeface="文泉驿点阵正黑" panose="02000603000000000000" charset="-122"/>
                <a:ea typeface="文泉驿点阵正黑" panose="02000603000000000000" charset="-122"/>
                <a:cs typeface="文泉驿点阵正黑" panose="02000603000000000000" charset="-122"/>
              </a:rPr>
              <a:t> </a:t>
            </a:r>
            <a:r>
              <a:rPr lang="zh-CN" altLang="en-US" sz="15000">
                <a:solidFill>
                  <a:schemeClr val="bg1"/>
                </a:solidFill>
                <a:latin typeface="文泉驿点阵正黑" panose="02000603000000000000" charset="-122"/>
                <a:ea typeface="文泉驿点阵正黑" panose="02000603000000000000" charset="-122"/>
                <a:cs typeface="文泉驿点阵正黑" panose="02000603000000000000" charset="-122"/>
              </a:rPr>
              <a:t>家</a:t>
            </a:r>
            <a:endParaRPr lang="zh-CN" altLang="en-US" sz="15000">
              <a:solidFill>
                <a:schemeClr val="bg1"/>
              </a:solidFill>
              <a:latin typeface="文泉驿点阵正黑" panose="02000603000000000000" charset="-122"/>
              <a:ea typeface="文泉驿点阵正黑" panose="02000603000000000000" charset="-122"/>
              <a:cs typeface="文泉驿点阵正黑" panose="02000603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标题 3"/>
          <p:cNvSpPr>
            <a:spLocks noGrp="1"/>
          </p:cNvSpPr>
          <p:nvPr>
            <p:ph type="title"/>
            <p:custDataLst>
              <p:tags r:id="rId2"/>
            </p:custDataLst>
          </p:nvPr>
        </p:nvSpPr>
        <p:spPr>
          <a:xfrm>
            <a:off x="4308475" y="878840"/>
            <a:ext cx="2632710" cy="1038860"/>
          </a:xfrm>
        </p:spPr>
        <p:txBody>
          <a:bodyPr/>
          <a:p>
            <a:pPr algn="ctr"/>
            <a:r>
              <a:rPr lang="zh-CN" altLang="en-US" b="1">
                <a:solidFill>
                  <a:srgbClr val="C00000"/>
                </a:solidFill>
                <a:latin typeface="方正仿宋_GBK" panose="02000000000000000000" charset="-122"/>
                <a:ea typeface="方正仿宋_GBK" panose="02000000000000000000" charset="-122"/>
              </a:rPr>
              <a:t>问题提出</a:t>
            </a:r>
            <a:endParaRPr lang="zh-CN" altLang="en-US" b="1">
              <a:solidFill>
                <a:srgbClr val="C00000"/>
              </a:solidFill>
              <a:latin typeface="方正仿宋_GBK" panose="02000000000000000000" charset="-122"/>
              <a:ea typeface="方正仿宋_GBK" panose="02000000000000000000" charset="-122"/>
            </a:endParaRPr>
          </a:p>
        </p:txBody>
      </p:sp>
      <p:pic>
        <p:nvPicPr>
          <p:cNvPr id="13" name="图片 12" descr="R-C"/>
          <p:cNvPicPr>
            <a:picLocks noChangeAspect="1"/>
          </p:cNvPicPr>
          <p:nvPr/>
        </p:nvPicPr>
        <p:blipFill>
          <a:blip r:embed="rId3"/>
          <a:stretch>
            <a:fillRect/>
          </a:stretch>
        </p:blipFill>
        <p:spPr>
          <a:xfrm>
            <a:off x="4124960" y="2763520"/>
            <a:ext cx="1948815" cy="1329055"/>
          </a:xfrm>
          <a:prstGeom prst="rect">
            <a:avLst/>
          </a:prstGeom>
          <a:effectLst>
            <a:outerShdw blurRad="50800" dist="38100" dir="2700000" algn="tl" rotWithShape="0">
              <a:prstClr val="black">
                <a:alpha val="40000"/>
              </a:prstClr>
            </a:outerShdw>
          </a:effectLst>
        </p:spPr>
      </p:pic>
      <p:pic>
        <p:nvPicPr>
          <p:cNvPr id="15" name="图片 11" descr="gz1"/>
          <p:cNvPicPr>
            <a:picLocks noChangeAspect="1"/>
          </p:cNvPicPr>
          <p:nvPr/>
        </p:nvPicPr>
        <p:blipFill>
          <a:blip r:embed="rId4"/>
          <a:stretch>
            <a:fillRect/>
          </a:stretch>
        </p:blipFill>
        <p:spPr>
          <a:xfrm>
            <a:off x="6678295" y="2765425"/>
            <a:ext cx="2146935" cy="1327150"/>
          </a:xfrm>
          <a:prstGeom prst="rect">
            <a:avLst/>
          </a:prstGeom>
          <a:effectLst>
            <a:outerShdw blurRad="50800" dist="38100" dir="2700000" algn="tl" rotWithShape="0">
              <a:prstClr val="black">
                <a:alpha val="40000"/>
              </a:prstClr>
            </a:outerShdw>
          </a:effectLst>
        </p:spPr>
      </p:pic>
      <p:pic>
        <p:nvPicPr>
          <p:cNvPr id="19" name="图片 19" descr="OIP-C"/>
          <p:cNvPicPr>
            <a:picLocks noChangeAspect="1"/>
          </p:cNvPicPr>
          <p:nvPr/>
        </p:nvPicPr>
        <p:blipFill>
          <a:blip r:embed="rId5"/>
          <a:stretch>
            <a:fillRect/>
          </a:stretch>
        </p:blipFill>
        <p:spPr>
          <a:xfrm>
            <a:off x="9430385" y="2764790"/>
            <a:ext cx="1948180" cy="1329055"/>
          </a:xfrm>
          <a:prstGeom prst="rect">
            <a:avLst/>
          </a:prstGeom>
          <a:effectLst>
            <a:outerShdw blurRad="50800" dist="38100" dir="2700000" algn="tl" rotWithShape="0">
              <a:prstClr val="black">
                <a:alpha val="40000"/>
              </a:prstClr>
            </a:outerShdw>
          </a:effectLst>
        </p:spPr>
      </p:pic>
      <p:sp>
        <p:nvSpPr>
          <p:cNvPr id="3" name="文本框 2"/>
          <p:cNvSpPr txBox="1"/>
          <p:nvPr/>
        </p:nvSpPr>
        <p:spPr>
          <a:xfrm>
            <a:off x="528955" y="1917700"/>
            <a:ext cx="2990850" cy="3138170"/>
          </a:xfrm>
          <a:prstGeom prst="rect">
            <a:avLst/>
          </a:prstGeom>
          <a:noFill/>
        </p:spPr>
        <p:txBody>
          <a:bodyPr wrap="square" rtlCol="0" anchor="t">
            <a:spAutoFit/>
          </a:bodyPr>
          <a:p>
            <a:r>
              <a:rPr lang="en-US" altLang="zh-CN"/>
              <a:t>       </a:t>
            </a:r>
            <a:r>
              <a:rPr lang="zh-CN" altLang="en-US"/>
              <a:t>“万物生长靠太阳。”光照对农作物的生长影响很大。一直以来，农业上对于阳光的智能控制始终是一个显著问题。因为光照极大地影响着植物的光合作用，过少会导致光合作用减弱，抑制植物生长；过多则会使温度升高、水分大量蒸发，影响植物生长。</a:t>
            </a:r>
            <a:endParaRPr lang="zh-CN" altLang="en-US"/>
          </a:p>
          <a:p>
            <a:r>
              <a:rPr lang="zh-CN" altLang="en-US"/>
              <a:t> </a:t>
            </a:r>
            <a:r>
              <a:rPr lang="en-US" altLang="zh-CN"/>
              <a:t>     </a:t>
            </a:r>
            <a:endParaRPr lang="zh-CN" altLang="en-US"/>
          </a:p>
        </p:txBody>
      </p:sp>
      <p:sp>
        <p:nvSpPr>
          <p:cNvPr id="6" name="文本框 5"/>
          <p:cNvSpPr txBox="1"/>
          <p:nvPr/>
        </p:nvSpPr>
        <p:spPr>
          <a:xfrm>
            <a:off x="3581400" y="1917700"/>
            <a:ext cx="8340725" cy="645160"/>
          </a:xfrm>
          <a:prstGeom prst="rect">
            <a:avLst/>
          </a:prstGeom>
          <a:noFill/>
        </p:spPr>
        <p:txBody>
          <a:bodyPr wrap="square" rtlCol="0" anchor="t">
            <a:spAutoFit/>
          </a:bodyPr>
          <a:p>
            <a:r>
              <a:rPr lang="zh-CN" altLang="en-US">
                <a:sym typeface="+mn-ea"/>
              </a:rPr>
              <a:t>通过调研，阳光调节主要是使用篷布覆盖在大棚表面，消耗人力且缺乏科学性（如下图）</a:t>
            </a:r>
            <a:endParaRPr lang="zh-CN" altLang="en-US"/>
          </a:p>
        </p:txBody>
      </p:sp>
      <p:sp>
        <p:nvSpPr>
          <p:cNvPr id="7" name="文本框 6"/>
          <p:cNvSpPr txBox="1"/>
          <p:nvPr/>
        </p:nvSpPr>
        <p:spPr>
          <a:xfrm>
            <a:off x="1725295" y="5308600"/>
            <a:ext cx="7799070" cy="645160"/>
          </a:xfrm>
          <a:prstGeom prst="rect">
            <a:avLst/>
          </a:prstGeom>
          <a:noFill/>
        </p:spPr>
        <p:txBody>
          <a:bodyPr wrap="none" rtlCol="0" anchor="t">
            <a:spAutoFit/>
          </a:bodyPr>
          <a:p>
            <a:r>
              <a:rPr lang="en-US" altLang="zh-CN">
                <a:sym typeface="+mn-ea"/>
              </a:rPr>
              <a:t> </a:t>
            </a:r>
            <a:r>
              <a:rPr lang="zh-CN" altLang="en-US">
                <a:sym typeface="+mn-ea"/>
              </a:rPr>
              <a:t>因此，开发</a:t>
            </a:r>
            <a:r>
              <a:rPr lang="zh-CN" altLang="en-US">
                <a:gradFill>
                  <a:gsLst>
                    <a:gs pos="0">
                      <a:srgbClr val="007BD3"/>
                    </a:gs>
                    <a:gs pos="100000">
                      <a:srgbClr val="034373"/>
                    </a:gs>
                  </a:gsLst>
                  <a:lin scaled="0"/>
                </a:gradFill>
                <a:sym typeface="+mn-ea"/>
              </a:rPr>
              <a:t>自适应阳光调节智慧农业系统</a:t>
            </a:r>
            <a:r>
              <a:rPr lang="zh-CN" altLang="en-US">
                <a:sym typeface="+mn-ea"/>
              </a:rPr>
              <a:t>使光照强度保持在一个合适的范围</a:t>
            </a:r>
            <a:endParaRPr lang="zh-CN" altLang="en-US">
              <a:sym typeface="+mn-ea"/>
            </a:endParaRPr>
          </a:p>
          <a:p>
            <a:r>
              <a:rPr lang="zh-CN" altLang="en-US">
                <a:sym typeface="+mn-ea"/>
              </a:rPr>
              <a:t>内成为了一个</a:t>
            </a:r>
            <a:r>
              <a:rPr lang="zh-CN" altLang="en-US">
                <a:solidFill>
                  <a:srgbClr val="FF0000"/>
                </a:solidFill>
                <a:sym typeface="+mn-ea"/>
              </a:rPr>
              <a:t>亟需解决</a:t>
            </a:r>
            <a:r>
              <a:rPr lang="zh-CN" altLang="en-US">
                <a:sym typeface="+mn-ea"/>
              </a:rPr>
              <a:t>的问题。</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ox(in)">
                                      <p:cBhvr>
                                        <p:cTn id="21" dur="2000"/>
                                        <p:tgtEl>
                                          <p:spTgt spid="3"/>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ox(in)">
                                      <p:cBhvr>
                                        <p:cTn id="24" dur="2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7"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0" fill="hold"/>
                                        <p:tgtEl>
                                          <p:spTgt spid="7"/>
                                        </p:tgtEl>
                                        <p:attrNameLst>
                                          <p:attrName>ppt_x</p:attrName>
                                        </p:attrNameLst>
                                      </p:cBhvr>
                                      <p:tavLst>
                                        <p:tav tm="0">
                                          <p:val>
                                            <p:strVal val="#ppt_x"/>
                                          </p:val>
                                        </p:tav>
                                        <p:tav tm="100000">
                                          <p:val>
                                            <p:strVal val="#ppt_x"/>
                                          </p:val>
                                        </p:tav>
                                      </p:tavLst>
                                    </p:anim>
                                    <p:anim calcmode="lin" valueType="num">
                                      <p:cBhvr additive="base">
                                        <p:cTn id="30" dur="5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3" grpId="1"/>
      <p:bldP spid="6" grpId="1"/>
      <p:bldP spid="7" grpId="0"/>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custDataLst>
              <p:tags r:id="rId2"/>
            </p:custDataLst>
          </p:nvPr>
        </p:nvSpPr>
        <p:spPr>
          <a:xfrm>
            <a:off x="4431030" y="798195"/>
            <a:ext cx="3093085" cy="829945"/>
          </a:xfrm>
          <a:prstGeom prst="rect">
            <a:avLst/>
          </a:prstGeom>
          <a:noFill/>
        </p:spPr>
        <p:txBody>
          <a:bodyPr wrap="square" rtlCol="0" anchor="t">
            <a:spAutoFit/>
          </a:bodyPr>
          <a:p>
            <a:r>
              <a:rPr lang="zh-CN" altLang="en-US" sz="4800" b="1">
                <a:solidFill>
                  <a:srgbClr val="C00000"/>
                </a:solidFill>
                <a:latin typeface="方正书宋_GBK" panose="020B0603030804020204" charset="0"/>
                <a:ea typeface="方正书宋_GBK" panose="020B0603030804020204" charset="0"/>
                <a:sym typeface="+mn-ea"/>
              </a:rPr>
              <a:t>研究背景</a:t>
            </a:r>
            <a:endParaRPr lang="zh-CN" altLang="en-US" sz="4800" b="1">
              <a:solidFill>
                <a:srgbClr val="C00000"/>
              </a:solidFill>
              <a:latin typeface="方正书宋_GBK" panose="020B0603030804020204" charset="0"/>
              <a:ea typeface="方正书宋_GBK" panose="020B0603030804020204" charset="0"/>
              <a:sym typeface="+mn-ea"/>
            </a:endParaRPr>
          </a:p>
        </p:txBody>
      </p:sp>
      <p:sp>
        <p:nvSpPr>
          <p:cNvPr id="2" name="内容占位符 1"/>
          <p:cNvSpPr>
            <a:spLocks noGrp="1"/>
          </p:cNvSpPr>
          <p:nvPr>
            <p:ph idx="1"/>
          </p:nvPr>
        </p:nvSpPr>
        <p:spPr>
          <a:xfrm>
            <a:off x="719455" y="1697990"/>
            <a:ext cx="10515600" cy="4418330"/>
          </a:xfrm>
        </p:spPr>
        <p:txBody>
          <a:bodyPr>
            <a:noAutofit/>
          </a:bodyPr>
          <a:p>
            <a:pPr marL="0" indent="0">
              <a:buNone/>
            </a:pPr>
            <a:r>
              <a:rPr lang="en-US" altLang="zh-CN" sz="2000">
                <a:solidFill>
                  <a:srgbClr val="00B0F0"/>
                </a:solidFill>
                <a:latin typeface="标小智龙珠体" panose="02020500000000000000" charset="-122"/>
                <a:ea typeface="标小智龙珠体" panose="02020500000000000000" charset="-122"/>
                <a:cs typeface="标小智龙珠体" panose="02020500000000000000" charset="-122"/>
              </a:rPr>
              <a:t>       </a:t>
            </a:r>
            <a:r>
              <a:rPr lang="en-US" altLang="zh-CN" sz="2000">
                <a:gradFill>
                  <a:gsLst>
                    <a:gs pos="0">
                      <a:srgbClr val="007BD3"/>
                    </a:gs>
                    <a:gs pos="100000">
                      <a:srgbClr val="034373"/>
                    </a:gs>
                  </a:gsLst>
                  <a:lin scaled="0"/>
                </a:gradFill>
                <a:latin typeface="标小智龙珠体" panose="02020500000000000000" charset="-122"/>
                <a:ea typeface="标小智龙珠体" panose="02020500000000000000" charset="-122"/>
                <a:cs typeface="标小智龙珠体" panose="02020500000000000000" charset="-122"/>
              </a:rPr>
              <a:t> </a:t>
            </a:r>
            <a:r>
              <a:rPr lang="zh-CN" altLang="en-US" sz="2000">
                <a:solidFill>
                  <a:srgbClr val="002060"/>
                </a:solidFill>
                <a:latin typeface="标小智龙珠体" panose="02020500000000000000" charset="-122"/>
                <a:ea typeface="标小智龙珠体" panose="02020500000000000000" charset="-122"/>
                <a:cs typeface="标小智龙珠体" panose="02020500000000000000" charset="-122"/>
              </a:rPr>
              <a:t>习近平总书记</a:t>
            </a:r>
            <a:r>
              <a:rPr lang="zh-CN" altLang="en-US" sz="2000">
                <a:latin typeface="标小智龙珠体" panose="02020500000000000000" charset="-122"/>
                <a:ea typeface="标小智龙珠体" panose="02020500000000000000" charset="-122"/>
                <a:cs typeface="标小智龙珠体" panose="02020500000000000000" charset="-122"/>
              </a:rPr>
              <a:t>指出，发展数字经济是把握新一轮科技革命和产业变革新机遇的战略选择，要推动制造业、服务业</a:t>
            </a:r>
            <a:r>
              <a:rPr lang="zh-CN" altLang="en-US" sz="2000">
                <a:solidFill>
                  <a:srgbClr val="002060"/>
                </a:solidFill>
                <a:latin typeface="标小智龙珠体" panose="02020500000000000000" charset="-122"/>
                <a:ea typeface="标小智龙珠体" panose="02020500000000000000" charset="-122"/>
                <a:cs typeface="标小智龙珠体" panose="02020500000000000000" charset="-122"/>
              </a:rPr>
              <a:t>、农业</a:t>
            </a:r>
            <a:r>
              <a:rPr lang="zh-CN" altLang="en-US" sz="2000">
                <a:latin typeface="标小智龙珠体" panose="02020500000000000000" charset="-122"/>
                <a:ea typeface="标小智龙珠体" panose="02020500000000000000" charset="-122"/>
                <a:cs typeface="标小智龙珠体" panose="02020500000000000000" charset="-122"/>
              </a:rPr>
              <a:t>等产业数字化，利用</a:t>
            </a:r>
            <a:r>
              <a:rPr lang="zh-CN" altLang="en-US" sz="2000">
                <a:solidFill>
                  <a:srgbClr val="002060"/>
                </a:solidFill>
                <a:latin typeface="标小智龙珠体" panose="02020500000000000000" charset="-122"/>
                <a:ea typeface="标小智龙珠体" panose="02020500000000000000" charset="-122"/>
                <a:cs typeface="标小智龙珠体" panose="02020500000000000000" charset="-122"/>
              </a:rPr>
              <a:t>互联网新技术</a:t>
            </a:r>
            <a:r>
              <a:rPr lang="zh-CN" altLang="en-US" sz="2000">
                <a:latin typeface="标小智龙珠体" panose="02020500000000000000" charset="-122"/>
                <a:ea typeface="标小智龙珠体" panose="02020500000000000000" charset="-122"/>
                <a:cs typeface="标小智龙珠体" panose="02020500000000000000" charset="-122"/>
              </a:rPr>
              <a:t>对传统产业进行全方位、全链条的改造，提高全要素生产率。</a:t>
            </a:r>
            <a:endParaRPr lang="zh-CN" altLang="en-US" sz="2000">
              <a:latin typeface="标小智龙珠体" panose="02020500000000000000" charset="-122"/>
              <a:ea typeface="标小智龙珠体" panose="02020500000000000000" charset="-122"/>
              <a:cs typeface="标小智龙珠体" panose="02020500000000000000" charset="-122"/>
            </a:endParaRPr>
          </a:p>
          <a:p>
            <a:pPr marL="0" indent="0">
              <a:buNone/>
            </a:pPr>
            <a:r>
              <a:rPr lang="en-US" altLang="zh-CN" sz="2000">
                <a:latin typeface="标小智龙珠体" panose="02020500000000000000" charset="-122"/>
                <a:ea typeface="标小智龙珠体" panose="02020500000000000000" charset="-122"/>
                <a:cs typeface="标小智龙珠体" panose="02020500000000000000" charset="-122"/>
              </a:rPr>
              <a:t>         </a:t>
            </a:r>
            <a:r>
              <a:rPr lang="zh-CN" altLang="en-US" sz="2000">
                <a:latin typeface="标小智龙珠体" panose="02020500000000000000" charset="-122"/>
                <a:ea typeface="标小智龙珠体" panose="02020500000000000000" charset="-122"/>
                <a:cs typeface="标小智龙珠体" panose="02020500000000000000" charset="-122"/>
              </a:rPr>
              <a:t>为贯彻落实党中央、国务院决策部署，顺应国内外新形势新变化，推动“十四五”时期农业农村信息化加快发展，更好助力乡村全面振兴，按照《“十四五”推进农业农村现代化规划》等上位规划总体部署，国家组织编制了</a:t>
            </a:r>
            <a:r>
              <a:rPr lang="zh-CN" altLang="en-US" sz="2000">
                <a:solidFill>
                  <a:srgbClr val="002060"/>
                </a:solidFill>
                <a:latin typeface="标小智龙珠体" panose="02020500000000000000" charset="-122"/>
                <a:ea typeface="标小智龙珠体" panose="02020500000000000000" charset="-122"/>
                <a:cs typeface="标小智龙珠体" panose="02020500000000000000" charset="-122"/>
              </a:rPr>
              <a:t>《“十四五”全国农业农村信息化发展规划》</a:t>
            </a:r>
            <a:r>
              <a:rPr lang="zh-CN" altLang="en-US" sz="2000">
                <a:latin typeface="标小智龙珠体" panose="02020500000000000000" charset="-122"/>
                <a:ea typeface="标小智龙珠体" panose="02020500000000000000" charset="-122"/>
                <a:cs typeface="标小智龙珠体" panose="02020500000000000000" charset="-122"/>
              </a:rPr>
              <a:t>。《规划》提出了“十四五”时期农业农村信息化的总体要求、重点任务和保障措施，是“十四五”时期推进全国农业农村信息化工作的重要指引性文件。</a:t>
            </a:r>
            <a:endParaRPr lang="zh-CN" altLang="en-US" sz="2000">
              <a:latin typeface="标小智龙珠体" panose="02020500000000000000" charset="-122"/>
              <a:ea typeface="标小智龙珠体" panose="02020500000000000000" charset="-122"/>
              <a:cs typeface="标小智龙珠体" panose="02020500000000000000" charset="-122"/>
            </a:endParaRPr>
          </a:p>
          <a:p>
            <a:pPr marL="0" indent="0">
              <a:buNone/>
            </a:pPr>
            <a:r>
              <a:rPr lang="en-US" altLang="zh-CN" sz="2000">
                <a:latin typeface="标小智龙珠体" panose="02020500000000000000" charset="-122"/>
                <a:ea typeface="标小智龙珠体" panose="02020500000000000000" charset="-122"/>
                <a:cs typeface="标小智龙珠体" panose="02020500000000000000" charset="-122"/>
              </a:rPr>
              <a:t>     </a:t>
            </a:r>
            <a:r>
              <a:rPr lang="zh-CN" altLang="en-US" sz="2000">
                <a:latin typeface="标小智龙珠体" panose="02020500000000000000" charset="-122"/>
                <a:ea typeface="标小智龙珠体" panose="02020500000000000000" charset="-122"/>
                <a:cs typeface="标小智龙珠体" panose="02020500000000000000" charset="-122"/>
              </a:rPr>
              <a:t>“十四五”期间，在全国建设</a:t>
            </a:r>
            <a:r>
              <a:rPr lang="zh-CN" altLang="en-US" sz="2000">
                <a:solidFill>
                  <a:srgbClr val="00B0F0"/>
                </a:solidFill>
                <a:latin typeface="标小智龙珠体" panose="02020500000000000000" charset="-122"/>
                <a:ea typeface="标小智龙珠体" panose="02020500000000000000" charset="-122"/>
                <a:cs typeface="标小智龙珠体" panose="02020500000000000000" charset="-122"/>
              </a:rPr>
              <a:t>种植业</a:t>
            </a:r>
            <a:r>
              <a:rPr lang="zh-CN" altLang="en-US" sz="2000">
                <a:latin typeface="标小智龙珠体" panose="02020500000000000000" charset="-122"/>
                <a:ea typeface="标小智龙珠体" panose="02020500000000000000" charset="-122"/>
                <a:cs typeface="标小智龙珠体" panose="02020500000000000000" charset="-122"/>
              </a:rPr>
              <a:t>、</a:t>
            </a:r>
            <a:r>
              <a:rPr lang="zh-CN" altLang="en-US" sz="2000">
                <a:solidFill>
                  <a:srgbClr val="00B0F0"/>
                </a:solidFill>
                <a:latin typeface="标小智龙珠体" panose="02020500000000000000" charset="-122"/>
                <a:ea typeface="标小智龙珠体" panose="02020500000000000000" charset="-122"/>
                <a:cs typeface="标小智龙珠体" panose="02020500000000000000" charset="-122"/>
              </a:rPr>
              <a:t>设施农业</a:t>
            </a:r>
            <a:r>
              <a:rPr lang="zh-CN" altLang="en-US" sz="2000">
                <a:latin typeface="标小智龙珠体" panose="02020500000000000000" charset="-122"/>
                <a:ea typeface="标小智龙珠体" panose="02020500000000000000" charset="-122"/>
                <a:cs typeface="标小智龙珠体" panose="02020500000000000000" charset="-122"/>
              </a:rPr>
              <a:t>、畜牧业、渔业、种业等5类国家数字农业创新应用基地，建立贯通信息采集、分析决策、作业控制、智慧管理等各环节的</a:t>
            </a:r>
            <a:r>
              <a:rPr lang="zh-CN" altLang="en-US" sz="2000">
                <a:solidFill>
                  <a:srgbClr val="00B0F0"/>
                </a:solidFill>
                <a:latin typeface="标小智龙珠体" panose="02020500000000000000" charset="-122"/>
                <a:ea typeface="标小智龙珠体" panose="02020500000000000000" charset="-122"/>
                <a:cs typeface="标小智龙珠体" panose="02020500000000000000" charset="-122"/>
              </a:rPr>
              <a:t>智慧农业集成应用体系</a:t>
            </a:r>
            <a:r>
              <a:rPr lang="zh-CN" altLang="en-US" sz="2000">
                <a:latin typeface="标小智龙珠体" panose="02020500000000000000" charset="-122"/>
                <a:ea typeface="标小智龙珠体" panose="02020500000000000000" charset="-122"/>
                <a:cs typeface="标小智龙珠体" panose="02020500000000000000" charset="-122"/>
              </a:rPr>
              <a:t>。</a:t>
            </a:r>
            <a:endParaRPr lang="zh-CN" altLang="en-US" sz="2000">
              <a:latin typeface="标小智龙珠体" panose="02020500000000000000" charset="-122"/>
              <a:ea typeface="标小智龙珠体" panose="02020500000000000000" charset="-122"/>
              <a:cs typeface="标小智龙珠体" panose="02020500000000000000" charset="-122"/>
            </a:endParaRPr>
          </a:p>
          <a:p>
            <a:pPr marL="0" indent="0">
              <a:buNone/>
            </a:pPr>
            <a:endParaRPr lang="zh-CN" altLang="en-US" sz="2000">
              <a:latin typeface="标小智龙珠体" panose="02020500000000000000" charset="-122"/>
              <a:ea typeface="标小智龙珠体" panose="02020500000000000000" charset="-122"/>
              <a:cs typeface="标小智龙珠体" panose="02020500000000000000" charset="-122"/>
            </a:endParaRPr>
          </a:p>
          <a:p>
            <a:pPr marL="0" indent="0">
              <a:buNone/>
            </a:pPr>
            <a:r>
              <a:rPr lang="en-US" altLang="zh-CN" sz="2000">
                <a:gradFill>
                  <a:gsLst>
                    <a:gs pos="0">
                      <a:srgbClr val="007BD3"/>
                    </a:gs>
                    <a:gs pos="100000">
                      <a:srgbClr val="034373"/>
                    </a:gs>
                  </a:gsLst>
                  <a:lin scaled="0"/>
                </a:gradFill>
                <a:latin typeface="标小智龙珠体" panose="02020500000000000000" charset="-122"/>
                <a:ea typeface="标小智龙珠体" panose="02020500000000000000" charset="-122"/>
                <a:cs typeface="标小智龙珠体" panose="02020500000000000000" charset="-122"/>
              </a:rPr>
              <a:t>       </a:t>
            </a:r>
            <a:r>
              <a:rPr lang="zh-CN" altLang="en-US" sz="2000">
                <a:gradFill>
                  <a:gsLst>
                    <a:gs pos="0">
                      <a:srgbClr val="007BD3"/>
                    </a:gs>
                    <a:gs pos="100000">
                      <a:srgbClr val="034373"/>
                    </a:gs>
                  </a:gsLst>
                  <a:lin scaled="0"/>
                </a:gradFill>
                <a:latin typeface="标小智龙珠体" panose="02020500000000000000" charset="-122"/>
                <a:ea typeface="标小智龙珠体" panose="02020500000000000000" charset="-122"/>
                <a:cs typeface="标小智龙珠体" panose="02020500000000000000" charset="-122"/>
              </a:rPr>
              <a:t>因此，智慧农业的发展不仅仅是国家的要求，更是时代发展的大势所趋。</a:t>
            </a:r>
            <a:endParaRPr lang="zh-CN" altLang="en-US" sz="2000">
              <a:gradFill>
                <a:gsLst>
                  <a:gs pos="0">
                    <a:srgbClr val="007BD3"/>
                  </a:gs>
                  <a:gs pos="100000">
                    <a:srgbClr val="034373"/>
                  </a:gs>
                </a:gsLst>
                <a:lin scaled="0"/>
              </a:gradFill>
              <a:latin typeface="标小智龙珠体" panose="02020500000000000000" charset="-122"/>
              <a:ea typeface="标小智龙珠体" panose="02020500000000000000" charset="-122"/>
              <a:cs typeface="标小智龙珠体" panose="020205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linds(horizont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blinds(horizontal)">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C:\Users\Administrator\Desktop\均衡发555.jpg"/>
          <p:cNvPicPr>
            <a:picLocks noChangeAspect="1" noChangeArrowheads="1"/>
          </p:cNvPicPr>
          <p:nvPr/>
        </p:nvPicPr>
        <p:blipFill>
          <a:blip r:embed="rId1" cstate="print"/>
          <a:srcRect/>
          <a:stretch>
            <a:fillRect/>
          </a:stretch>
        </p:blipFill>
        <p:spPr bwMode="auto">
          <a:xfrm>
            <a:off x="0" y="0"/>
            <a:ext cx="12192000" cy="6863680"/>
          </a:xfrm>
          <a:prstGeom prst="rect">
            <a:avLst/>
          </a:prstGeom>
          <a:noFill/>
        </p:spPr>
      </p:pic>
      <p:sp>
        <p:nvSpPr>
          <p:cNvPr id="2" name="文本框 1"/>
          <p:cNvSpPr txBox="1"/>
          <p:nvPr/>
        </p:nvSpPr>
        <p:spPr>
          <a:xfrm>
            <a:off x="1472565" y="476250"/>
            <a:ext cx="9022715" cy="1783715"/>
          </a:xfrm>
          <a:prstGeom prst="rect">
            <a:avLst/>
          </a:prstGeom>
          <a:noFill/>
        </p:spPr>
        <p:txBody>
          <a:bodyPr wrap="square" rtlCol="0">
            <a:spAutoFit/>
          </a:bodyPr>
          <a:lstStyle/>
          <a:p>
            <a:pPr algn="ctr">
              <a:lnSpc>
                <a:spcPct val="110000"/>
              </a:lnSpc>
            </a:pPr>
            <a:r>
              <a:rPr lang="zh-CN" altLang="en-US" sz="5000" dirty="0">
                <a:solidFill>
                  <a:schemeClr val="bg1"/>
                </a:solidFill>
                <a:latin typeface="阿里妈妈东方大楷" charset="-122"/>
                <a:ea typeface="阿里妈妈东方大楷" charset="-122"/>
                <a:cs typeface="微软雅黑" charset="-122"/>
                <a:sym typeface="+mn-ea"/>
              </a:rPr>
              <a:t>基于物联网数据传输与处理的大棚进光调节装置</a:t>
            </a:r>
            <a:endParaRPr lang="zh-CN" altLang="en-US" sz="5000" dirty="0">
              <a:solidFill>
                <a:schemeClr val="bg1"/>
              </a:solidFill>
              <a:latin typeface="阿里妈妈东方大楷" charset="-122"/>
              <a:ea typeface="阿里妈妈东方大楷" charset="-122"/>
              <a:cs typeface="微软雅黑"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6" name="标题 1"/>
          <p:cNvSpPr>
            <a:spLocks noGrp="1"/>
          </p:cNvSpPr>
          <p:nvPr>
            <p:custDataLst>
              <p:tags r:id="rId2"/>
            </p:custDataLst>
          </p:nvPr>
        </p:nvSpPr>
        <p:spPr>
          <a:xfrm>
            <a:off x="3737610" y="1067435"/>
            <a:ext cx="4716780" cy="837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solidFill>
                  <a:srgbClr val="C00000"/>
                </a:solidFill>
                <a:latin typeface="华文新魏" panose="02010800040101010101" charset="-122"/>
                <a:ea typeface="华文新魏" panose="02010800040101010101" charset="-122"/>
                <a:cs typeface="微软雅黑" charset="-122"/>
                <a:sym typeface="+mn-ea"/>
              </a:rPr>
              <a:t>第一步：思路设计</a:t>
            </a:r>
            <a:endParaRPr lang="zh-CN" altLang="en-US" b="1" dirty="0" smtClean="0">
              <a:solidFill>
                <a:srgbClr val="C00000"/>
              </a:solidFill>
              <a:latin typeface="华文新魏" panose="02010800040101010101" charset="-122"/>
              <a:ea typeface="华文新魏" panose="02010800040101010101" charset="-122"/>
              <a:cs typeface="微软雅黑" charset="-122"/>
              <a:sym typeface="+mn-ea"/>
            </a:endParaRPr>
          </a:p>
        </p:txBody>
      </p:sp>
      <p:sp>
        <p:nvSpPr>
          <p:cNvPr id="4" name="文本框 3"/>
          <p:cNvSpPr txBox="1"/>
          <p:nvPr/>
        </p:nvSpPr>
        <p:spPr>
          <a:xfrm>
            <a:off x="754380" y="2114550"/>
            <a:ext cx="10192385" cy="645160"/>
          </a:xfrm>
          <a:prstGeom prst="rect">
            <a:avLst/>
          </a:prstGeom>
          <a:noFill/>
        </p:spPr>
        <p:txBody>
          <a:bodyPr wrap="square" rtlCol="0">
            <a:spAutoFit/>
          </a:bodyPr>
          <a:p>
            <a:r>
              <a:rPr lang="zh-CN" altLang="en-US"/>
              <a:t>本小组设计思路如下：</a:t>
            </a:r>
            <a:r>
              <a:rPr lang="zh-CN" altLang="en-US">
                <a:solidFill>
                  <a:srgbClr val="0070C0"/>
                </a:solidFill>
              </a:rPr>
              <a:t>光线过强时</a:t>
            </a:r>
            <a:r>
              <a:rPr lang="zh-CN" altLang="en-US"/>
              <a:t>，由开发板控制水泵喷出有机色素溶液来调整进光，并降低温度、调整水泵的喷水时间；</a:t>
            </a:r>
            <a:r>
              <a:rPr lang="zh-CN" altLang="en-US">
                <a:solidFill>
                  <a:srgbClr val="0070C0"/>
                </a:solidFill>
              </a:rPr>
              <a:t>光线过弱时</a:t>
            </a:r>
            <a:r>
              <a:rPr lang="zh-CN" altLang="en-US"/>
              <a:t>，补光灯亮起，补充足够光照：以满足植物生长的需求。</a:t>
            </a:r>
            <a:endParaRPr lang="zh-CN" altLang="en-US"/>
          </a:p>
        </p:txBody>
      </p:sp>
      <p:pic>
        <p:nvPicPr>
          <p:cNvPr id="13" name="图片 12" descr="微信图片_20230721151141"/>
          <p:cNvPicPr>
            <a:picLocks noChangeAspect="1"/>
          </p:cNvPicPr>
          <p:nvPr/>
        </p:nvPicPr>
        <p:blipFill>
          <a:blip r:embed="rId3"/>
          <a:stretch>
            <a:fillRect/>
          </a:stretch>
        </p:blipFill>
        <p:spPr>
          <a:xfrm>
            <a:off x="1746250" y="2969260"/>
            <a:ext cx="3459480" cy="2374900"/>
          </a:xfrm>
          <a:prstGeom prst="rect">
            <a:avLst/>
          </a:prstGeom>
          <a:effectLst>
            <a:outerShdw blurRad="50800" dist="38100" dir="2700000" algn="tl" rotWithShape="0">
              <a:prstClr val="black">
                <a:alpha val="40000"/>
              </a:prstClr>
            </a:outerShdw>
          </a:effectLst>
        </p:spPr>
      </p:pic>
      <p:pic>
        <p:nvPicPr>
          <p:cNvPr id="14" name="图片 13" descr="微信图片_20230721151146"/>
          <p:cNvPicPr>
            <a:picLocks noChangeAspect="1"/>
          </p:cNvPicPr>
          <p:nvPr/>
        </p:nvPicPr>
        <p:blipFill>
          <a:blip r:embed="rId4"/>
          <a:stretch>
            <a:fillRect/>
          </a:stretch>
        </p:blipFill>
        <p:spPr>
          <a:xfrm>
            <a:off x="6770370" y="2969260"/>
            <a:ext cx="3512820" cy="2374265"/>
          </a:xfrm>
          <a:prstGeom prst="rect">
            <a:avLst/>
          </a:prstGeom>
          <a:effectLst>
            <a:outerShdw blurRad="50800" dist="38100" dir="2700000" algn="tl" rotWithShape="0">
              <a:prstClr val="black">
                <a:alpha val="40000"/>
              </a:prstClr>
            </a:outerShdw>
          </a:effectLst>
        </p:spPr>
      </p:pic>
      <p:sp>
        <p:nvSpPr>
          <p:cNvPr id="15" name="文本框 14"/>
          <p:cNvSpPr txBox="1"/>
          <p:nvPr/>
        </p:nvSpPr>
        <p:spPr>
          <a:xfrm>
            <a:off x="2354580" y="5619750"/>
            <a:ext cx="2243455" cy="368300"/>
          </a:xfrm>
          <a:prstGeom prst="rect">
            <a:avLst/>
          </a:prstGeom>
          <a:noFill/>
        </p:spPr>
        <p:txBody>
          <a:bodyPr wrap="square" rtlCol="0">
            <a:spAutoFit/>
          </a:bodyPr>
          <a:p>
            <a:r>
              <a:rPr lang="zh-CN" altLang="en-US">
                <a:ea typeface="宋体" charset="0"/>
              </a:rPr>
              <a:t>水幕遮光系统演示</a:t>
            </a:r>
            <a:endParaRPr lang="zh-CN" altLang="en-US">
              <a:ea typeface="宋体" charset="0"/>
            </a:endParaRPr>
          </a:p>
        </p:txBody>
      </p:sp>
      <p:sp>
        <p:nvSpPr>
          <p:cNvPr id="16" name="文本框 15"/>
          <p:cNvSpPr txBox="1"/>
          <p:nvPr/>
        </p:nvSpPr>
        <p:spPr>
          <a:xfrm>
            <a:off x="7405370" y="5553075"/>
            <a:ext cx="2243455" cy="368300"/>
          </a:xfrm>
          <a:prstGeom prst="rect">
            <a:avLst/>
          </a:prstGeom>
          <a:noFill/>
        </p:spPr>
        <p:txBody>
          <a:bodyPr wrap="square" rtlCol="0">
            <a:spAutoFit/>
          </a:bodyPr>
          <a:p>
            <a:r>
              <a:rPr lang="zh-CN" altLang="en-US">
                <a:ea typeface="宋体" charset="0"/>
              </a:rPr>
              <a:t>灯带补光系统演示</a:t>
            </a:r>
            <a:endParaRPr lang="zh-CN" altLang="en-US">
              <a:ea typeface="宋体"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6" name="标题 1"/>
          <p:cNvSpPr>
            <a:spLocks noGrp="1"/>
          </p:cNvSpPr>
          <p:nvPr>
            <p:custDataLst>
              <p:tags r:id="rId2"/>
            </p:custDataLst>
          </p:nvPr>
        </p:nvSpPr>
        <p:spPr>
          <a:xfrm>
            <a:off x="3737610" y="1067435"/>
            <a:ext cx="4716780" cy="837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solidFill>
                  <a:srgbClr val="C00000"/>
                </a:solidFill>
                <a:latin typeface="华文新魏" panose="02010800040101010101" charset="-122"/>
                <a:ea typeface="华文新魏" panose="02010800040101010101" charset="-122"/>
                <a:cs typeface="微软雅黑" charset="-122"/>
                <a:sym typeface="+mn-ea"/>
              </a:rPr>
              <a:t>第二步：理论验证</a:t>
            </a:r>
            <a:endParaRPr lang="zh-CN" altLang="en-US" b="1" dirty="0" smtClean="0">
              <a:solidFill>
                <a:srgbClr val="C00000"/>
              </a:solidFill>
              <a:latin typeface="华文新魏" panose="02010800040101010101" charset="-122"/>
              <a:ea typeface="华文新魏" panose="02010800040101010101" charset="-122"/>
              <a:cs typeface="微软雅黑" charset="-122"/>
              <a:sym typeface="+mn-ea"/>
            </a:endParaRPr>
          </a:p>
        </p:txBody>
      </p:sp>
      <p:sp>
        <p:nvSpPr>
          <p:cNvPr id="2" name="文本框 1"/>
          <p:cNvSpPr txBox="1"/>
          <p:nvPr/>
        </p:nvSpPr>
        <p:spPr>
          <a:xfrm>
            <a:off x="996950" y="2506345"/>
            <a:ext cx="1811020" cy="2861310"/>
          </a:xfrm>
          <a:prstGeom prst="rect">
            <a:avLst/>
          </a:prstGeom>
          <a:noFill/>
        </p:spPr>
        <p:txBody>
          <a:bodyPr wrap="square" rtlCol="0">
            <a:spAutoFit/>
          </a:bodyPr>
          <a:p>
            <a:r>
              <a:rPr lang="zh-CN" altLang="en-US"/>
              <a:t>有了思路后，</a:t>
            </a:r>
            <a:endParaRPr lang="zh-CN" altLang="en-US"/>
          </a:p>
          <a:p>
            <a:r>
              <a:rPr lang="zh-CN" altLang="en-US"/>
              <a:t>理论验证就显</a:t>
            </a:r>
            <a:endParaRPr lang="zh-CN" altLang="en-US"/>
          </a:p>
          <a:p>
            <a:r>
              <a:rPr lang="zh-CN" altLang="en-US"/>
              <a:t>得尤为重要。</a:t>
            </a:r>
            <a:endParaRPr lang="zh-CN" altLang="en-US"/>
          </a:p>
          <a:p>
            <a:r>
              <a:rPr lang="zh-CN" altLang="en-US"/>
              <a:t>为了保证结果</a:t>
            </a:r>
            <a:endParaRPr lang="zh-CN" altLang="en-US"/>
          </a:p>
          <a:p>
            <a:r>
              <a:rPr lang="zh-CN" altLang="en-US"/>
              <a:t>的准确性，本</a:t>
            </a:r>
            <a:endParaRPr lang="zh-CN" altLang="en-US"/>
          </a:p>
          <a:p>
            <a:r>
              <a:rPr lang="zh-CN" altLang="en-US"/>
              <a:t>小组借助</a:t>
            </a:r>
            <a:r>
              <a:rPr lang="en-US" altLang="zh-CN">
                <a:solidFill>
                  <a:srgbClr val="0070C0"/>
                </a:solidFill>
              </a:rPr>
              <a:t>Li-6</a:t>
            </a:r>
            <a:endParaRPr lang="en-US" altLang="zh-CN">
              <a:solidFill>
                <a:srgbClr val="0070C0"/>
              </a:solidFill>
            </a:endParaRPr>
          </a:p>
          <a:p>
            <a:r>
              <a:rPr lang="en-US" altLang="zh-CN">
                <a:solidFill>
                  <a:srgbClr val="0070C0"/>
                </a:solidFill>
              </a:rPr>
              <a:t>400xt</a:t>
            </a:r>
            <a:r>
              <a:rPr lang="zh-CN" altLang="en-US">
                <a:solidFill>
                  <a:srgbClr val="0070C0"/>
                </a:solidFill>
                <a:ea typeface="宋体" charset="0"/>
              </a:rPr>
              <a:t>光合仪</a:t>
            </a:r>
            <a:endParaRPr lang="zh-CN" altLang="en-US">
              <a:ea typeface="宋体" charset="0"/>
            </a:endParaRPr>
          </a:p>
          <a:p>
            <a:r>
              <a:rPr lang="zh-CN" altLang="en-US">
                <a:ea typeface="宋体" charset="0"/>
              </a:rPr>
              <a:t>采集</a:t>
            </a:r>
            <a:r>
              <a:rPr lang="zh-CN" altLang="en-US">
                <a:solidFill>
                  <a:srgbClr val="0070C0"/>
                </a:solidFill>
                <a:ea typeface="宋体" charset="0"/>
              </a:rPr>
              <a:t>生菜</a:t>
            </a:r>
            <a:r>
              <a:rPr lang="zh-CN" altLang="en-US">
                <a:ea typeface="宋体" charset="0"/>
              </a:rPr>
              <a:t>在不</a:t>
            </a:r>
            <a:endParaRPr lang="zh-CN" altLang="en-US">
              <a:ea typeface="宋体" charset="0"/>
            </a:endParaRPr>
          </a:p>
          <a:p>
            <a:r>
              <a:rPr lang="zh-CN" altLang="en-US">
                <a:ea typeface="宋体" charset="0"/>
              </a:rPr>
              <a:t>同光照的数据，数据如下：</a:t>
            </a:r>
            <a:endParaRPr lang="en-US" altLang="zh-CN">
              <a:ea typeface="宋体" charset="0"/>
            </a:endParaRPr>
          </a:p>
        </p:txBody>
      </p:sp>
      <p:pic>
        <p:nvPicPr>
          <p:cNvPr id="5" name="图片 4" descr="光照对植物生长各项指标的影响情况表"/>
          <p:cNvPicPr>
            <a:picLocks noChangeAspect="1"/>
          </p:cNvPicPr>
          <p:nvPr/>
        </p:nvPicPr>
        <p:blipFill>
          <a:blip r:embed="rId3"/>
          <a:srcRect b="22207"/>
          <a:stretch>
            <a:fillRect/>
          </a:stretch>
        </p:blipFill>
        <p:spPr>
          <a:xfrm>
            <a:off x="3087370" y="1905000"/>
            <a:ext cx="8107680" cy="4064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6" name="标题 1"/>
          <p:cNvSpPr>
            <a:spLocks noGrp="1"/>
          </p:cNvSpPr>
          <p:nvPr>
            <p:custDataLst>
              <p:tags r:id="rId2"/>
            </p:custDataLst>
          </p:nvPr>
        </p:nvSpPr>
        <p:spPr>
          <a:xfrm>
            <a:off x="3737610" y="1067435"/>
            <a:ext cx="4716780" cy="837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solidFill>
                  <a:srgbClr val="C00000"/>
                </a:solidFill>
                <a:latin typeface="华文新魏" panose="02010800040101010101" charset="-122"/>
                <a:ea typeface="华文新魏" panose="02010800040101010101" charset="-122"/>
                <a:cs typeface="微软雅黑" charset="-122"/>
                <a:sym typeface="+mn-ea"/>
              </a:rPr>
              <a:t>第三步：整体原理</a:t>
            </a:r>
            <a:endParaRPr lang="zh-CN" altLang="en-US" b="1" dirty="0" smtClean="0">
              <a:solidFill>
                <a:srgbClr val="C00000"/>
              </a:solidFill>
              <a:latin typeface="华文新魏" panose="02010800040101010101" charset="-122"/>
              <a:ea typeface="华文新魏" panose="02010800040101010101" charset="-122"/>
              <a:cs typeface="微软雅黑" charset="-122"/>
              <a:sym typeface="+mn-ea"/>
            </a:endParaRPr>
          </a:p>
        </p:txBody>
      </p:sp>
      <p:sp>
        <p:nvSpPr>
          <p:cNvPr id="100" name="文本框 99"/>
          <p:cNvSpPr txBox="1"/>
          <p:nvPr/>
        </p:nvSpPr>
        <p:spPr>
          <a:xfrm>
            <a:off x="970915" y="2071370"/>
            <a:ext cx="9653905" cy="2553335"/>
          </a:xfrm>
          <a:prstGeom prst="rect">
            <a:avLst/>
          </a:prstGeom>
          <a:noFill/>
          <a:ln w="9525">
            <a:noFill/>
          </a:ln>
        </p:spPr>
        <p:txBody>
          <a:bodyPr wrap="square">
            <a:spAutoFit/>
          </a:bodyPr>
          <a:p>
            <a:pPr marL="0" indent="0" algn="l"/>
            <a:r>
              <a:rPr lang="zh-CN" sz="2000" b="0">
                <a:cs typeface="宋体" charset="0"/>
              </a:rPr>
              <a:t>装置整体原理为：</a:t>
            </a:r>
            <a:endParaRPr lang="zh-CN" sz="2000" b="0">
              <a:cs typeface="宋体" charset="0"/>
            </a:endParaRPr>
          </a:p>
          <a:p>
            <a:pPr marL="0" indent="0" algn="l"/>
            <a:r>
              <a:rPr lang="en-US" altLang="zh-CN" sz="2000" b="0">
                <a:cs typeface="宋体" charset="0"/>
              </a:rPr>
              <a:t>      </a:t>
            </a:r>
            <a:r>
              <a:rPr lang="zh-CN" sz="2000" b="0">
                <a:cs typeface="宋体" charset="0"/>
              </a:rPr>
              <a:t>①通过</a:t>
            </a:r>
            <a:r>
              <a:rPr lang="zh-CN" sz="2000" b="0">
                <a:solidFill>
                  <a:srgbClr val="0070C0"/>
                </a:solidFill>
                <a:latin typeface="Calibri" charset="0"/>
                <a:cs typeface="宋体" charset="0"/>
              </a:rPr>
              <a:t>光敏传感器</a:t>
            </a:r>
            <a:r>
              <a:rPr lang="zh-CN" sz="2000" b="0">
                <a:latin typeface="Calibri" charset="0"/>
                <a:cs typeface="宋体" charset="0"/>
              </a:rPr>
              <a:t>收集</a:t>
            </a:r>
            <a:r>
              <a:rPr lang="zh-CN" sz="2000" b="0">
                <a:solidFill>
                  <a:srgbClr val="0070C0"/>
                </a:solidFill>
                <a:latin typeface="Calibri" charset="0"/>
                <a:cs typeface="宋体" charset="0"/>
              </a:rPr>
              <a:t>光照强度数据</a:t>
            </a:r>
            <a:r>
              <a:rPr lang="zh-CN" sz="2000" b="0">
                <a:latin typeface="Calibri" charset="0"/>
                <a:cs typeface="宋体" charset="0"/>
              </a:rPr>
              <a:t>。光线过强时，由开发板控制水泵</a:t>
            </a:r>
            <a:r>
              <a:rPr lang="zh-CN" sz="2000" b="0">
                <a:cs typeface="宋体" charset="0"/>
              </a:rPr>
              <a:t>喷出有机色素溶液来调整进光，并降低温度</a:t>
            </a:r>
            <a:r>
              <a:rPr lang="zh-CN" sz="2000" b="0">
                <a:latin typeface="Calibri" charset="0"/>
                <a:cs typeface="宋体" charset="0"/>
              </a:rPr>
              <a:t>、</a:t>
            </a:r>
            <a:r>
              <a:rPr lang="zh-CN" sz="2000" b="0">
                <a:cs typeface="宋体" charset="0"/>
              </a:rPr>
              <a:t>调整水泵的喷水时间</a:t>
            </a:r>
            <a:r>
              <a:rPr lang="zh-CN" sz="2000" b="0">
                <a:latin typeface="Calibri" charset="0"/>
                <a:cs typeface="宋体" charset="0"/>
              </a:rPr>
              <a:t>；光线过弱时，补光灯亮起，补充足够光照：</a:t>
            </a:r>
            <a:r>
              <a:rPr lang="zh-CN" sz="2000" b="0">
                <a:cs typeface="宋体" charset="0"/>
              </a:rPr>
              <a:t>以</a:t>
            </a:r>
            <a:r>
              <a:rPr lang="zh-CN" sz="2000" b="0">
                <a:latin typeface="Calibri" charset="0"/>
                <a:cs typeface="宋体" charset="0"/>
              </a:rPr>
              <a:t>满足</a:t>
            </a:r>
            <a:r>
              <a:rPr lang="zh-CN" sz="2000" b="0">
                <a:cs typeface="宋体" charset="0"/>
              </a:rPr>
              <a:t>植物生长的需求。</a:t>
            </a:r>
            <a:r>
              <a:rPr lang="zh-CN" sz="2000" b="0">
                <a:latin typeface="Calibri" charset="0"/>
                <a:cs typeface="宋体" charset="0"/>
              </a:rPr>
              <a:t>喷水结束后，</a:t>
            </a:r>
            <a:r>
              <a:rPr lang="zh-CN" sz="2000" b="0">
                <a:cs typeface="宋体" charset="0"/>
              </a:rPr>
              <a:t>利用</a:t>
            </a:r>
            <a:r>
              <a:rPr lang="zh-CN" sz="2000" b="0">
                <a:latin typeface="Calibri" charset="0"/>
                <a:cs typeface="宋体" charset="0"/>
              </a:rPr>
              <a:t>虹吸</a:t>
            </a:r>
            <a:r>
              <a:rPr lang="zh-CN" sz="2000" b="0">
                <a:cs typeface="宋体" charset="0"/>
              </a:rPr>
              <a:t>作用，</a:t>
            </a:r>
            <a:r>
              <a:rPr lang="zh-CN" sz="2000" b="0">
                <a:latin typeface="Calibri" charset="0"/>
                <a:cs typeface="宋体" charset="0"/>
              </a:rPr>
              <a:t>溶液自然流回</a:t>
            </a:r>
            <a:r>
              <a:rPr lang="zh-CN" sz="2000" b="0">
                <a:cs typeface="宋体" charset="0"/>
              </a:rPr>
              <a:t>贮液箱中</a:t>
            </a:r>
            <a:r>
              <a:rPr lang="zh-CN" sz="2000" b="0">
                <a:latin typeface="Calibri" charset="0"/>
                <a:cs typeface="宋体" charset="0"/>
              </a:rPr>
              <a:t>，</a:t>
            </a:r>
            <a:r>
              <a:rPr lang="zh-CN" sz="2000" b="0">
                <a:solidFill>
                  <a:srgbClr val="0070C0"/>
                </a:solidFill>
                <a:latin typeface="Calibri" charset="0"/>
                <a:cs typeface="宋体" charset="0"/>
              </a:rPr>
              <a:t>节约能源</a:t>
            </a:r>
            <a:r>
              <a:rPr lang="zh-CN" sz="2000" b="0">
                <a:latin typeface="Calibri" charset="0"/>
                <a:cs typeface="宋体" charset="0"/>
              </a:rPr>
              <a:t>和减少材料消耗。</a:t>
            </a:r>
            <a:r>
              <a:rPr lang="zh-CN" sz="2000" b="0">
                <a:solidFill>
                  <a:srgbClr val="FF0000"/>
                </a:solidFill>
                <a:latin typeface="Calibri" charset="0"/>
                <a:cs typeface="宋体" charset="0"/>
              </a:rPr>
              <a:t>此项为重点部分</a:t>
            </a:r>
            <a:endParaRPr lang="zh-CN" sz="2000" b="0">
              <a:latin typeface="Calibri" charset="0"/>
              <a:cs typeface="宋体" charset="0"/>
            </a:endParaRPr>
          </a:p>
          <a:p>
            <a:pPr marL="0" indent="0" algn="l"/>
            <a:r>
              <a:rPr lang="en-US" altLang="zh-CN" sz="2000" b="0">
                <a:latin typeface="Calibri" charset="0"/>
                <a:cs typeface="宋体" charset="0"/>
              </a:rPr>
              <a:t>      </a:t>
            </a:r>
            <a:r>
              <a:rPr lang="zh-CN" altLang="en-US" sz="2000" b="0">
                <a:latin typeface="Calibri" charset="0"/>
                <a:ea typeface="宋体" charset="0"/>
                <a:cs typeface="宋体" charset="0"/>
              </a:rPr>
              <a:t>②采用</a:t>
            </a:r>
            <a:r>
              <a:rPr lang="zh-CN" altLang="en-US" sz="2000" b="0">
                <a:solidFill>
                  <a:srgbClr val="0070C0"/>
                </a:solidFill>
                <a:latin typeface="Calibri" charset="0"/>
                <a:ea typeface="宋体" charset="0"/>
                <a:cs typeface="宋体" charset="0"/>
              </a:rPr>
              <a:t>水肥一体技术</a:t>
            </a:r>
            <a:r>
              <a:rPr lang="zh-CN" altLang="en-US" sz="2000" b="0">
                <a:latin typeface="Calibri" charset="0"/>
                <a:ea typeface="宋体" charset="0"/>
                <a:cs typeface="宋体" charset="0"/>
              </a:rPr>
              <a:t>和</a:t>
            </a:r>
            <a:r>
              <a:rPr lang="zh-CN" altLang="en-US" sz="2000" b="0">
                <a:solidFill>
                  <a:srgbClr val="0070C0"/>
                </a:solidFill>
                <a:latin typeface="Calibri" charset="0"/>
                <a:ea typeface="宋体" charset="0"/>
                <a:cs typeface="宋体" charset="0"/>
              </a:rPr>
              <a:t>喷灌技术</a:t>
            </a:r>
            <a:r>
              <a:rPr lang="zh-CN" altLang="en-US" sz="2000" b="0">
                <a:latin typeface="Calibri" charset="0"/>
                <a:ea typeface="宋体" charset="0"/>
                <a:cs typeface="宋体" charset="0"/>
              </a:rPr>
              <a:t>，方便给植物施</a:t>
            </a:r>
            <a:r>
              <a:rPr lang="zh-CN" altLang="en-US" sz="2000" b="0">
                <a:solidFill>
                  <a:srgbClr val="0070C0"/>
                </a:solidFill>
                <a:latin typeface="Calibri" charset="0"/>
                <a:ea typeface="宋体" charset="0"/>
                <a:cs typeface="宋体" charset="0"/>
              </a:rPr>
              <a:t>叶面肥</a:t>
            </a:r>
            <a:r>
              <a:rPr lang="zh-CN" altLang="en-US" sz="2000" b="0">
                <a:latin typeface="Calibri" charset="0"/>
                <a:ea typeface="宋体" charset="0"/>
                <a:cs typeface="宋体" charset="0"/>
              </a:rPr>
              <a:t>，同时水在夏天高温和冬天低温时的蒸发吸热和凝固放热也可在一定程度上地调整大棚内</a:t>
            </a:r>
            <a:r>
              <a:rPr lang="zh-CN" altLang="en-US" sz="2000" b="0">
                <a:solidFill>
                  <a:srgbClr val="0070C0"/>
                </a:solidFill>
                <a:latin typeface="Calibri" charset="0"/>
                <a:ea typeface="宋体" charset="0"/>
                <a:cs typeface="宋体" charset="0"/>
              </a:rPr>
              <a:t>温度</a:t>
            </a:r>
            <a:r>
              <a:rPr lang="zh-CN" altLang="en-US" sz="2000" b="0">
                <a:latin typeface="Calibri" charset="0"/>
                <a:ea typeface="宋体" charset="0"/>
                <a:cs typeface="宋体" charset="0"/>
              </a:rPr>
              <a:t>。</a:t>
            </a:r>
            <a:endParaRPr lang="zh-CN" altLang="en-US" sz="2000" b="0">
              <a:latin typeface="Calibri" charset="0"/>
              <a:ea typeface="宋体" charset="0"/>
              <a:cs typeface="宋体" charset="0"/>
            </a:endParaRPr>
          </a:p>
          <a:p>
            <a:pPr marL="0" indent="0" algn="l"/>
            <a:r>
              <a:rPr lang="en-US" altLang="zh-CN" sz="2000" b="0">
                <a:latin typeface="Calibri" charset="0"/>
                <a:ea typeface="宋体" charset="0"/>
                <a:cs typeface="宋体" charset="0"/>
              </a:rPr>
              <a:t>      </a:t>
            </a:r>
            <a:r>
              <a:rPr lang="zh-CN" altLang="en-US" sz="2000" b="0">
                <a:latin typeface="Calibri" charset="0"/>
                <a:ea typeface="宋体" charset="0"/>
                <a:cs typeface="宋体" charset="0"/>
              </a:rPr>
              <a:t>③安装有循环风扇，保证大棚内空气流动。</a:t>
            </a:r>
            <a:endParaRPr lang="zh-CN" altLang="en-US" sz="2000" b="0">
              <a:latin typeface="Calibri" charset="0"/>
              <a:ea typeface="宋体" charset="0"/>
              <a:cs typeface="宋体" charset="0"/>
            </a:endParaRPr>
          </a:p>
        </p:txBody>
      </p:sp>
      <p:graphicFrame>
        <p:nvGraphicFramePr>
          <p:cNvPr id="9" name="图示 10"/>
          <p:cNvGraphicFramePr/>
          <p:nvPr/>
        </p:nvGraphicFramePr>
        <p:xfrm>
          <a:off x="970915" y="4890770"/>
          <a:ext cx="9653905" cy="1450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6" name="标题 1"/>
          <p:cNvSpPr>
            <a:spLocks noGrp="1"/>
          </p:cNvSpPr>
          <p:nvPr>
            <p:custDataLst>
              <p:tags r:id="rId2"/>
            </p:custDataLst>
          </p:nvPr>
        </p:nvSpPr>
        <p:spPr>
          <a:xfrm>
            <a:off x="3737610" y="1067435"/>
            <a:ext cx="4716780" cy="837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solidFill>
                  <a:srgbClr val="C00000"/>
                </a:solidFill>
                <a:latin typeface="华文新魏" panose="02010800040101010101" charset="-122"/>
                <a:ea typeface="华文新魏" panose="02010800040101010101" charset="-122"/>
                <a:cs typeface="微软雅黑" charset="-122"/>
                <a:sym typeface="+mn-ea"/>
              </a:rPr>
              <a:t>第四步：装置搭建</a:t>
            </a:r>
            <a:endParaRPr lang="zh-CN" altLang="en-US" b="1" dirty="0" smtClean="0">
              <a:solidFill>
                <a:srgbClr val="C00000"/>
              </a:solidFill>
              <a:latin typeface="华文新魏" panose="02010800040101010101" charset="-122"/>
              <a:ea typeface="华文新魏" panose="02010800040101010101" charset="-122"/>
              <a:cs typeface="微软雅黑" charset="-122"/>
              <a:sym typeface="+mn-ea"/>
            </a:endParaRPr>
          </a:p>
        </p:txBody>
      </p:sp>
      <p:sp>
        <p:nvSpPr>
          <p:cNvPr id="2" name="文本框 1"/>
          <p:cNvSpPr txBox="1"/>
          <p:nvPr/>
        </p:nvSpPr>
        <p:spPr>
          <a:xfrm>
            <a:off x="1329055" y="2375535"/>
            <a:ext cx="8575040" cy="368300"/>
          </a:xfrm>
          <a:prstGeom prst="rect">
            <a:avLst/>
          </a:prstGeom>
          <a:noFill/>
        </p:spPr>
        <p:txBody>
          <a:bodyPr wrap="square" rtlCol="0">
            <a:spAutoFit/>
          </a:bodyPr>
          <a:p>
            <a:r>
              <a:rPr lang="zh-CN" altLang="en-US"/>
              <a:t>首先，绘制图纸并订做亚克力板作为主体框架，并对其进行拼接粘合：</a:t>
            </a:r>
            <a:endParaRPr lang="zh-CN" altLang="en-US"/>
          </a:p>
        </p:txBody>
      </p:sp>
      <p:pic>
        <p:nvPicPr>
          <p:cNvPr id="3" name="图片 2" descr="图纸1"/>
          <p:cNvPicPr>
            <a:picLocks noChangeAspect="1"/>
          </p:cNvPicPr>
          <p:nvPr/>
        </p:nvPicPr>
        <p:blipFill>
          <a:blip r:embed="rId3">
            <a:lum contrast="30000"/>
          </a:blip>
          <a:stretch>
            <a:fillRect/>
          </a:stretch>
        </p:blipFill>
        <p:spPr>
          <a:xfrm>
            <a:off x="1329055" y="4618990"/>
            <a:ext cx="1617345" cy="1158240"/>
          </a:xfrm>
          <a:prstGeom prst="rect">
            <a:avLst/>
          </a:prstGeom>
        </p:spPr>
      </p:pic>
      <p:pic>
        <p:nvPicPr>
          <p:cNvPr id="5" name="图片 4" descr="微信图片_20230721153424"/>
          <p:cNvPicPr>
            <a:picLocks noChangeAspect="1"/>
          </p:cNvPicPr>
          <p:nvPr/>
        </p:nvPicPr>
        <p:blipFill>
          <a:blip r:embed="rId4"/>
          <a:srcRect t="33925" r="40643" b="3618"/>
          <a:stretch>
            <a:fillRect/>
          </a:stretch>
        </p:blipFill>
        <p:spPr>
          <a:xfrm>
            <a:off x="1329055" y="3065780"/>
            <a:ext cx="2129155" cy="2988310"/>
          </a:xfrm>
          <a:prstGeom prst="rect">
            <a:avLst/>
          </a:prstGeom>
        </p:spPr>
      </p:pic>
      <p:pic>
        <p:nvPicPr>
          <p:cNvPr id="7" name="图片 6" descr="微信图片_20230721153859"/>
          <p:cNvPicPr>
            <a:picLocks noChangeAspect="1"/>
          </p:cNvPicPr>
          <p:nvPr/>
        </p:nvPicPr>
        <p:blipFill>
          <a:blip r:embed="rId5"/>
          <a:stretch>
            <a:fillRect/>
          </a:stretch>
        </p:blipFill>
        <p:spPr>
          <a:xfrm>
            <a:off x="6198235" y="3067685"/>
            <a:ext cx="4136390" cy="2966085"/>
          </a:xfrm>
          <a:prstGeom prst="rect">
            <a:avLst/>
          </a:prstGeom>
        </p:spPr>
      </p:pic>
      <p:pic>
        <p:nvPicPr>
          <p:cNvPr id="8" name="图片 7" descr="99B3C94E-926D-459e-B733-472097CFF211"/>
          <p:cNvPicPr>
            <a:picLocks noChangeAspect="1"/>
          </p:cNvPicPr>
          <p:nvPr/>
        </p:nvPicPr>
        <p:blipFill>
          <a:blip r:embed="rId6">
            <a:alphaModFix amt="85000"/>
            <a:lum bright="-6000" contrast="36000"/>
          </a:blip>
          <a:srcRect l="11293" t="6979" r="18555" b="-2135"/>
          <a:stretch>
            <a:fillRect/>
          </a:stretch>
        </p:blipFill>
        <p:spPr>
          <a:xfrm>
            <a:off x="3321685" y="3053715"/>
            <a:ext cx="3074035" cy="2998470"/>
          </a:xfrm>
          <a:prstGeom prst="snip2DiagRect">
            <a:avLst/>
          </a:prstGeom>
          <a:effectLst>
            <a:softEdge rad="228600"/>
          </a:effectLst>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1245235" y="1316355"/>
            <a:ext cx="8575040" cy="368300"/>
          </a:xfrm>
          <a:prstGeom prst="rect">
            <a:avLst/>
          </a:prstGeom>
          <a:noFill/>
        </p:spPr>
        <p:txBody>
          <a:bodyPr wrap="square" rtlCol="0">
            <a:spAutoFit/>
          </a:bodyPr>
          <a:p>
            <a:r>
              <a:rPr lang="zh-CN" altLang="en-US"/>
              <a:t>其次，准备设备并连接线路，并与外壳固定在一起：</a:t>
            </a:r>
            <a:endParaRPr lang="zh-CN" altLang="en-US"/>
          </a:p>
        </p:txBody>
      </p:sp>
      <p:pic>
        <p:nvPicPr>
          <p:cNvPr id="3" name="图片 2" descr="微信图片_20230721154819"/>
          <p:cNvPicPr>
            <a:picLocks noChangeAspect="1"/>
          </p:cNvPicPr>
          <p:nvPr/>
        </p:nvPicPr>
        <p:blipFill>
          <a:blip r:embed="rId2"/>
          <a:stretch>
            <a:fillRect/>
          </a:stretch>
        </p:blipFill>
        <p:spPr>
          <a:xfrm>
            <a:off x="3865245" y="2281555"/>
            <a:ext cx="2447925" cy="3493135"/>
          </a:xfrm>
          <a:prstGeom prst="rect">
            <a:avLst/>
          </a:prstGeom>
        </p:spPr>
      </p:pic>
      <p:pic>
        <p:nvPicPr>
          <p:cNvPr id="5" name="图片 4" descr="微信图片_20230721154815"/>
          <p:cNvPicPr>
            <a:picLocks noChangeAspect="1"/>
          </p:cNvPicPr>
          <p:nvPr/>
        </p:nvPicPr>
        <p:blipFill>
          <a:blip r:embed="rId3"/>
          <a:stretch>
            <a:fillRect/>
          </a:stretch>
        </p:blipFill>
        <p:spPr>
          <a:xfrm>
            <a:off x="1245235" y="2281555"/>
            <a:ext cx="2620010" cy="3492500"/>
          </a:xfrm>
          <a:prstGeom prst="rect">
            <a:avLst/>
          </a:prstGeom>
        </p:spPr>
      </p:pic>
      <p:pic>
        <p:nvPicPr>
          <p:cNvPr id="7" name="图片 6" descr="微信图片_20230721154809"/>
          <p:cNvPicPr>
            <a:picLocks noChangeAspect="1"/>
          </p:cNvPicPr>
          <p:nvPr/>
        </p:nvPicPr>
        <p:blipFill>
          <a:blip r:embed="rId4"/>
          <a:stretch>
            <a:fillRect/>
          </a:stretch>
        </p:blipFill>
        <p:spPr>
          <a:xfrm rot="16200000">
            <a:off x="6895465" y="1699895"/>
            <a:ext cx="3493770" cy="46577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PP_MARK_KEY" val="0e933148-97ee-4f43-a022-d7810457d6f8"/>
  <p:tag name="COMMONDATA" val="eyJoZGlkIjoiZmM2NDUyMDYxMDhkMjhmYjBmNDY0ZDcxOTViZjEzOW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1775</Words>
  <Application>WPS 演示</Application>
  <PresentationFormat>宽屏</PresentationFormat>
  <Paragraphs>93</Paragraphs>
  <Slides>16</Slides>
  <Notes>0</Notes>
  <HiddenSlides>0</HiddenSlides>
  <MMClips>0</MMClips>
  <ScaleCrop>false</ScaleCrop>
  <HeadingPairs>
    <vt:vector size="6" baseType="variant">
      <vt:variant>
        <vt:lpstr>已用的字体</vt:lpstr>
      </vt:variant>
      <vt:variant>
        <vt:i4>25</vt:i4>
      </vt:variant>
      <vt:variant>
        <vt:lpstr>主题</vt:lpstr>
      </vt:variant>
      <vt:variant>
        <vt:i4>2</vt:i4>
      </vt:variant>
      <vt:variant>
        <vt:lpstr>幻灯片标题</vt:lpstr>
      </vt:variant>
      <vt:variant>
        <vt:i4>16</vt:i4>
      </vt:variant>
    </vt:vector>
  </HeadingPairs>
  <TitlesOfParts>
    <vt:vector size="43" baseType="lpstr">
      <vt:lpstr>Arial</vt:lpstr>
      <vt:lpstr>宋体</vt:lpstr>
      <vt:lpstr>Wingdings</vt:lpstr>
      <vt:lpstr>DejaVu Sans</vt:lpstr>
      <vt:lpstr>文泉驿等宽正黑</vt:lpstr>
      <vt:lpstr>Droid Sans Fallback</vt:lpstr>
      <vt:lpstr>华文隶书</vt:lpstr>
      <vt:lpstr>HONOR Sans CN</vt:lpstr>
      <vt:lpstr>方正宋体S-超大字符集</vt:lpstr>
      <vt:lpstr>方正仿宋_GBK</vt:lpstr>
      <vt:lpstr>方正书宋_GBK</vt:lpstr>
      <vt:lpstr>标小智龙珠体</vt:lpstr>
      <vt:lpstr>阿里妈妈东方大楷</vt:lpstr>
      <vt:lpstr>微软雅黑</vt:lpstr>
      <vt:lpstr>华文新魏</vt:lpstr>
      <vt:lpstr>宋体</vt:lpstr>
      <vt:lpstr>Arial Unicode MS</vt:lpstr>
      <vt:lpstr>等线 Light</vt:lpstr>
      <vt:lpstr>Bitstream Vera Sans</vt:lpstr>
      <vt:lpstr>等线</vt:lpstr>
      <vt:lpstr>Calibri</vt:lpstr>
      <vt:lpstr>Noto Serif CJK HK</vt:lpstr>
      <vt:lpstr>方正魏碑_GBK</vt:lpstr>
      <vt:lpstr>华光黑体_CNKI</vt:lpstr>
      <vt:lpstr>文泉驿点阵正黑</vt:lpstr>
      <vt:lpstr>Office 主题​​</vt:lpstr>
      <vt:lpstr>1_Office 主题​​</vt:lpstr>
      <vt:lpstr>自适应阳光调节智慧农业</vt:lpstr>
      <vt:lpstr>问题提出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下一步研究方向</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基于AI智能系统设计研发的分类垃圾桶</dc:title>
  <dc:creator>Windows 用户</dc:creator>
  <cp:lastModifiedBy>Horizon</cp:lastModifiedBy>
  <cp:revision>51</cp:revision>
  <dcterms:created xsi:type="dcterms:W3CDTF">2023-07-21T08:33:43Z</dcterms:created>
  <dcterms:modified xsi:type="dcterms:W3CDTF">2023-07-21T08:33:43Z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60A202FE289049B3AE9B65E1AB65966C</vt:lpwstr>
  </property>
  <property fmtid="{D5CDD505-2E9C-101B-9397-08002B2CF9AE}" pid="3" name="KSOProductBuildVer">
    <vt:lpwstr>2052-11.1.0.11698</vt:lpwstr>
  </property>
</Properties>
</file>